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87" r:id="rId2"/>
    <p:sldId id="472" r:id="rId3"/>
    <p:sldId id="261" r:id="rId4"/>
    <p:sldId id="279" r:id="rId5"/>
    <p:sldId id="409" r:id="rId6"/>
    <p:sldId id="412" r:id="rId7"/>
    <p:sldId id="447" r:id="rId8"/>
    <p:sldId id="351" r:id="rId9"/>
    <p:sldId id="352" r:id="rId10"/>
    <p:sldId id="444" r:id="rId11"/>
    <p:sldId id="341" r:id="rId12"/>
    <p:sldId id="342" r:id="rId13"/>
    <p:sldId id="353" r:id="rId14"/>
    <p:sldId id="446" r:id="rId15"/>
    <p:sldId id="435" r:id="rId16"/>
    <p:sldId id="434" r:id="rId17"/>
    <p:sldId id="278" r:id="rId18"/>
    <p:sldId id="431" r:id="rId19"/>
    <p:sldId id="432" r:id="rId20"/>
    <p:sldId id="401" r:id="rId21"/>
    <p:sldId id="326" r:id="rId22"/>
    <p:sldId id="405" r:id="rId23"/>
    <p:sldId id="436" r:id="rId24"/>
    <p:sldId id="440" r:id="rId25"/>
    <p:sldId id="441" r:id="rId26"/>
    <p:sldId id="442" r:id="rId27"/>
    <p:sldId id="404" r:id="rId28"/>
    <p:sldId id="437" r:id="rId29"/>
    <p:sldId id="286" r:id="rId30"/>
    <p:sldId id="433" r:id="rId31"/>
    <p:sldId id="403" r:id="rId32"/>
    <p:sldId id="443" r:id="rId33"/>
    <p:sldId id="474" r:id="rId34"/>
    <p:sldId id="438" r:id="rId35"/>
    <p:sldId id="448" r:id="rId36"/>
    <p:sldId id="469" r:id="rId37"/>
    <p:sldId id="470" r:id="rId38"/>
    <p:sldId id="288" r:id="rId39"/>
    <p:sldId id="424" r:id="rId40"/>
    <p:sldId id="428" r:id="rId41"/>
    <p:sldId id="473" r:id="rId42"/>
    <p:sldId id="402" r:id="rId43"/>
    <p:sldId id="439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5660" autoAdjust="0"/>
  </p:normalViewPr>
  <p:slideViewPr>
    <p:cSldViewPr snapToGrid="0">
      <p:cViewPr varScale="1">
        <p:scale>
          <a:sx n="128" d="100"/>
          <a:sy n="128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ger\Mon%20Drive\Cours\Radiomics\pubmed%20timeline%20results\PubMed_Timeline_Results_2023.csv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Pubmed results (no review - Oct 2023)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PubMed_Timeline_Results_2023!$B$2</c:f>
              <c:strCache>
                <c:ptCount val="1"/>
                <c:pt idx="0">
                  <c:v>Radiomics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PubMed_Timeline_Results_2023!$A$3:$A$13</c:f>
              <c:numCache>
                <c:formatCode>General</c:formatCode>
                <c:ptCount val="11"/>
                <c:pt idx="0">
                  <c:v>2023</c:v>
                </c:pt>
                <c:pt idx="1">
                  <c:v>2022</c:v>
                </c:pt>
                <c:pt idx="2">
                  <c:v>2021</c:v>
                </c:pt>
                <c:pt idx="3">
                  <c:v>2020</c:v>
                </c:pt>
                <c:pt idx="4">
                  <c:v>2019</c:v>
                </c:pt>
                <c:pt idx="5">
                  <c:v>2018</c:v>
                </c:pt>
                <c:pt idx="6">
                  <c:v>2017</c:v>
                </c:pt>
                <c:pt idx="7">
                  <c:v>2016</c:v>
                </c:pt>
                <c:pt idx="8">
                  <c:v>2015</c:v>
                </c:pt>
                <c:pt idx="9">
                  <c:v>2014</c:v>
                </c:pt>
                <c:pt idx="10">
                  <c:v>2013</c:v>
                </c:pt>
              </c:numCache>
            </c:numRef>
          </c:xVal>
          <c:yVal>
            <c:numRef>
              <c:f>PubMed_Timeline_Results_2023!$B$3:$B$13</c:f>
              <c:numCache>
                <c:formatCode>General</c:formatCode>
                <c:ptCount val="11"/>
                <c:pt idx="0">
                  <c:v>1995</c:v>
                </c:pt>
                <c:pt idx="1">
                  <c:v>2358</c:v>
                </c:pt>
                <c:pt idx="2">
                  <c:v>1859</c:v>
                </c:pt>
                <c:pt idx="3">
                  <c:v>1238</c:v>
                </c:pt>
                <c:pt idx="4">
                  <c:v>740</c:v>
                </c:pt>
                <c:pt idx="5">
                  <c:v>421</c:v>
                </c:pt>
                <c:pt idx="6">
                  <c:v>194</c:v>
                </c:pt>
                <c:pt idx="7">
                  <c:v>65</c:v>
                </c:pt>
                <c:pt idx="8">
                  <c:v>27</c:v>
                </c:pt>
                <c:pt idx="9">
                  <c:v>2</c:v>
                </c:pt>
                <c:pt idx="10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FB-441A-B24B-C2D2695EE0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8508480"/>
        <c:axId val="161059744"/>
      </c:scatterChart>
      <c:scatterChart>
        <c:scatterStyle val="lineMarker"/>
        <c:varyColors val="0"/>
        <c:ser>
          <c:idx val="1"/>
          <c:order val="1"/>
          <c:tx>
            <c:strRef>
              <c:f>PubMed_Timeline_Results_2023!$C$2</c:f>
              <c:strCache>
                <c:ptCount val="1"/>
                <c:pt idx="0">
                  <c:v>Radiomics + immunotherapy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PubMed_Timeline_Results_2023!$A$3:$A$13</c:f>
              <c:numCache>
                <c:formatCode>General</c:formatCode>
                <c:ptCount val="11"/>
                <c:pt idx="0">
                  <c:v>2023</c:v>
                </c:pt>
                <c:pt idx="1">
                  <c:v>2022</c:v>
                </c:pt>
                <c:pt idx="2">
                  <c:v>2021</c:v>
                </c:pt>
                <c:pt idx="3">
                  <c:v>2020</c:v>
                </c:pt>
                <c:pt idx="4">
                  <c:v>2019</c:v>
                </c:pt>
                <c:pt idx="5">
                  <c:v>2018</c:v>
                </c:pt>
                <c:pt idx="6">
                  <c:v>2017</c:v>
                </c:pt>
                <c:pt idx="7">
                  <c:v>2016</c:v>
                </c:pt>
                <c:pt idx="8">
                  <c:v>2015</c:v>
                </c:pt>
                <c:pt idx="9">
                  <c:v>2014</c:v>
                </c:pt>
                <c:pt idx="10">
                  <c:v>2013</c:v>
                </c:pt>
              </c:numCache>
            </c:numRef>
          </c:xVal>
          <c:yVal>
            <c:numRef>
              <c:f>PubMed_Timeline_Results_2023!$C$3:$C$13</c:f>
              <c:numCache>
                <c:formatCode>General</c:formatCode>
                <c:ptCount val="11"/>
                <c:pt idx="0">
                  <c:v>70</c:v>
                </c:pt>
                <c:pt idx="1">
                  <c:v>63</c:v>
                </c:pt>
                <c:pt idx="2">
                  <c:v>47</c:v>
                </c:pt>
                <c:pt idx="3">
                  <c:v>38</c:v>
                </c:pt>
                <c:pt idx="4">
                  <c:v>13</c:v>
                </c:pt>
                <c:pt idx="5">
                  <c:v>6</c:v>
                </c:pt>
                <c:pt idx="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FB-441A-B24B-C2D2695EE0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122752"/>
        <c:axId val="172123712"/>
      </c:scatterChart>
      <c:valAx>
        <c:axId val="748508480"/>
        <c:scaling>
          <c:orientation val="minMax"/>
          <c:max val="2023"/>
          <c:min val="201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FR"/>
          </a:p>
        </c:txPr>
        <c:crossAx val="161059744"/>
        <c:crosses val="autoZero"/>
        <c:crossBetween val="midCat"/>
      </c:valAx>
      <c:valAx>
        <c:axId val="16105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FR"/>
          </a:p>
        </c:txPr>
        <c:crossAx val="748508480"/>
        <c:crosses val="autoZero"/>
        <c:crossBetween val="midCat"/>
      </c:valAx>
      <c:valAx>
        <c:axId val="172123712"/>
        <c:scaling>
          <c:orientation val="minMax"/>
          <c:max val="125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FR"/>
          </a:p>
        </c:txPr>
        <c:crossAx val="172122752"/>
        <c:crosses val="max"/>
        <c:crossBetween val="midCat"/>
      </c:valAx>
      <c:valAx>
        <c:axId val="172122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21237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0.81747</cdr:x>
      <cdr:y>0.77093</cdr:y>
    </cdr:from>
    <cdr:to>
      <cdr:x>1</cdr:x>
      <cdr:y>1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5125B5EE-371E-E1DC-6BF5-80EB7A0CF153}"/>
            </a:ext>
          </a:extLst>
        </cdr:cNvPr>
        <cdr:cNvSpPr txBox="1"/>
      </cdr:nvSpPr>
      <cdr:spPr>
        <a:xfrm xmlns:a="http://schemas.openxmlformats.org/drawingml/2006/main">
          <a:off x="4284929" y="3225838"/>
          <a:ext cx="956736" cy="9585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A6728-DC63-44B7-B19D-6955C9A80253}" type="datetimeFigureOut">
              <a:rPr lang="fr-FR" smtClean="0"/>
              <a:t>24/01/2024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C7791-634E-4895-8C9A-B2A02E86582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38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4722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2723B-8FE5-4D3A-AA70-59FBC7067D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29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2723B-8FE5-4D3A-AA70-59FBC7067D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744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2723B-8FE5-4D3A-AA70-59FBC7067D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11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2723B-8FE5-4D3A-AA70-59FBC7067D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16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2723B-8FE5-4D3A-AA70-59FBC7067D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723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2723B-8FE5-4D3A-AA70-59FBC7067D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204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2723B-8FE5-4D3A-AA70-59FBC7067D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146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8" name="Google Shape;5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Tracers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specifically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directed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against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the CD8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T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cells</a:t>
            </a:r>
            <a:endParaRPr lang="fr-FR" b="0" i="0" dirty="0">
              <a:solidFill>
                <a:srgbClr val="333333"/>
              </a:solidFill>
              <a:effectLst/>
              <a:latin typeface="interfaceregular"/>
            </a:endParaRPr>
          </a:p>
          <a:p>
            <a:endParaRPr lang="fr-FR" b="0" i="0" dirty="0">
              <a:solidFill>
                <a:srgbClr val="333333"/>
              </a:solidFill>
              <a:effectLst/>
              <a:latin typeface="interfaceregular"/>
            </a:endParaRPr>
          </a:p>
          <a:p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However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these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approaches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do have limitations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such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as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difficult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access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to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tracers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may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impact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repeatability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these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exams,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need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for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standardization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allow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reproducibility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, and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need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take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into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account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the tracer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biological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distribution,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especially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in certain normal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lymphoid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tissues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such</a:t>
            </a:r>
            <a:r>
              <a:rPr lang="fr-FR" b="0" i="0" dirty="0">
                <a:solidFill>
                  <a:srgbClr val="333333"/>
                </a:solidFill>
                <a:effectLst/>
                <a:latin typeface="interfaceregular"/>
              </a:rPr>
              <a:t> as spleen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interfaceregular"/>
              </a:rPr>
              <a:t>nodes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64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b7a94ab8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25b7a94ab8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 on a melanoma patient who underwent surgical resection of a brain metastasis, he showed that </a:t>
            </a:r>
            <a:r>
              <a:rPr lang="en-US" b="1" dirty="0"/>
              <a:t>radiomic maps could be interesting for estimating the pathology underlying the imaging. Here is the manual superposition of a slide with the imaging, and we can see that we can recognize areas corresponding to necrosis or fibrosis.</a:t>
            </a:r>
          </a:p>
          <a:p>
            <a:r>
              <a:rPr lang="en-US" b="1" dirty="0"/>
              <a:t>This is very </a:t>
            </a:r>
            <a:r>
              <a:rPr lang="en-US" b="1" dirty="0" err="1"/>
              <a:t>interesting.However</a:t>
            </a:r>
            <a:r>
              <a:rPr lang="en-US" b="1" dirty="0"/>
              <a:t>, it is not fully automated. So can we do better? 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BB4C4-2F45-444C-B95C-F4957BE8C001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68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CycleGAN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(Cycle-Consistent Generative Adversarial Network) is a type of generative model used in the field of computer vision. It is designed to learn mappings between two different 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4CCD8-F321-984E-8D53-437445F01A1F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9511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This paves the </a:t>
            </a:r>
            <a:r>
              <a:rPr lang="fr-FR" dirty="0" err="1"/>
              <a:t>way</a:t>
            </a:r>
            <a:r>
              <a:rPr lang="fr-FR" dirty="0"/>
              <a:t> for ML approches </a:t>
            </a:r>
            <a:r>
              <a:rPr lang="fr-FR" dirty="0" err="1"/>
              <a:t>allowing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generatation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of synthetic pathological slides from CT or MRI</a:t>
            </a:r>
            <a:endParaRPr dirty="0"/>
          </a:p>
        </p:txBody>
      </p:sp>
      <p:sp>
        <p:nvSpPr>
          <p:cNvPr id="852" name="Google Shape;85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EAA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E92E-517C-4D73-BFC0-9A453074CB67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5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13294B"/>
                </a:solidFill>
                <a:effectLst/>
                <a:latin typeface="GE Inspira Sans"/>
              </a:rPr>
              <a:t>Nous développons en France une plateforme web de nouvelle génération pour offrir des outils de visualisation avancée et d’annotation 2D/3D à une communauté d’acteurs, start-ups, chercheurs ou radiologues.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E92E-517C-4D73-BFC0-9A453074CB67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434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E92E-517C-4D73-BFC0-9A453074CB67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272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2723B-8FE5-4D3A-AA70-59FBC7067D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51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substantial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radiotherapy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immune system (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induces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immune stimulation) at the local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systemic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release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antigens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pro-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inflammatory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cytokines</a:t>
            </a:r>
            <a:r>
              <a:rPr lang="fr-FR" dirty="0">
                <a:effectLst/>
              </a:rPr>
              <a:t> </a:t>
            </a:r>
          </a:p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synergistically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immunotherapy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systemic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cancers</a:t>
            </a:r>
            <a:r>
              <a:rPr lang="fr-FR" dirty="0">
                <a:effectLst/>
              </a:rPr>
              <a:t> </a:t>
            </a:r>
          </a:p>
          <a:p>
            <a:endParaRPr lang="fr-FR" dirty="0">
              <a:effectLst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Irradiation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modalities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achievement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systemic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anti-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immune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numerous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28172-2BD2-4F3D-A520-9CA0B3FD4025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79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questions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lesions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irradiate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pending</a:t>
            </a:r>
            <a:r>
              <a:rPr lang="fr-FR" dirty="0">
                <a:effectLst/>
              </a:rPr>
              <a:t> </a:t>
            </a:r>
          </a:p>
          <a:p>
            <a:endParaRPr lang="fr-FR" dirty="0">
              <a:effectLst/>
            </a:endParaRPr>
          </a:p>
          <a:p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one of the major </a:t>
            </a:r>
            <a:r>
              <a:rPr lang="fr-FR" dirty="0" err="1"/>
              <a:t>factors</a:t>
            </a:r>
            <a:r>
              <a:rPr lang="fr-FR" dirty="0"/>
              <a:t> to </a:t>
            </a:r>
            <a:r>
              <a:rPr lang="fr-FR" dirty="0" err="1"/>
              <a:t>answer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questions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evaluation</a:t>
            </a:r>
            <a:r>
              <a:rPr lang="fr-FR" dirty="0"/>
              <a:t> of the spatial </a:t>
            </a:r>
            <a:r>
              <a:rPr lang="fr-FR" dirty="0" err="1"/>
              <a:t>heterogeneity</a:t>
            </a:r>
            <a:r>
              <a:rPr lang="fr-FR" dirty="0"/>
              <a:t> of the </a:t>
            </a:r>
            <a:r>
              <a:rPr lang="fr-FR" dirty="0" err="1"/>
              <a:t>disease</a:t>
            </a:r>
            <a:r>
              <a:rPr lang="fr-FR" dirty="0"/>
              <a:t>, and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imaging</a:t>
            </a:r>
            <a:r>
              <a:rPr lang="fr-FR" dirty="0"/>
              <a:t> and AI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particularly</a:t>
            </a:r>
            <a:r>
              <a:rPr lang="fr-FR" dirty="0"/>
              <a:t> </a:t>
            </a:r>
            <a:r>
              <a:rPr lang="fr-FR" dirty="0" err="1"/>
              <a:t>allow</a:t>
            </a:r>
            <a:r>
              <a:rPr lang="fr-FR" dirty="0"/>
              <a:t> to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AI </a:t>
            </a:r>
            <a:r>
              <a:rPr lang="fr-FR" dirty="0" err="1"/>
              <a:t>will</a:t>
            </a:r>
            <a:r>
              <a:rPr lang="fr-FR" dirty="0"/>
              <a:t> have a central </a:t>
            </a:r>
            <a:r>
              <a:rPr lang="fr-FR" dirty="0" err="1"/>
              <a:t>role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28172-2BD2-4F3D-A520-9CA0B3FD4025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26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en-US" dirty="0"/>
              <a:t>a growing number of studies showing that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C7791-634E-4895-8C9A-B2A02E86582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485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BLCA, </a:t>
            </a:r>
            <a:r>
              <a:rPr lang="fr-FR" dirty="0" err="1"/>
              <a:t>bladder</a:t>
            </a:r>
            <a:r>
              <a:rPr lang="fr-FR" dirty="0"/>
              <a:t> cancer</a:t>
            </a:r>
          </a:p>
          <a:p>
            <a:r>
              <a:rPr lang="fr-FR" dirty="0"/>
              <a:t> LIHC, </a:t>
            </a:r>
            <a:r>
              <a:rPr lang="fr-FR" dirty="0" err="1"/>
              <a:t>liver</a:t>
            </a:r>
            <a:r>
              <a:rPr lang="fr-FR" dirty="0"/>
              <a:t> </a:t>
            </a:r>
            <a:r>
              <a:rPr lang="fr-FR" dirty="0" err="1"/>
              <a:t>hepatocellular</a:t>
            </a:r>
            <a:r>
              <a:rPr lang="fr-FR" dirty="0"/>
              <a:t> </a:t>
            </a:r>
            <a:r>
              <a:rPr lang="fr-FR" dirty="0" err="1"/>
              <a:t>carcinoma</a:t>
            </a:r>
            <a:endParaRPr lang="fr-FR" dirty="0"/>
          </a:p>
          <a:p>
            <a:r>
              <a:rPr lang="fr-FR" dirty="0"/>
              <a:t>LUAD, </a:t>
            </a:r>
            <a:r>
              <a:rPr lang="fr-FR" dirty="0" err="1"/>
              <a:t>lung</a:t>
            </a:r>
            <a:r>
              <a:rPr lang="fr-FR" dirty="0"/>
              <a:t> </a:t>
            </a:r>
            <a:r>
              <a:rPr lang="fr-FR" dirty="0" err="1"/>
              <a:t>adenocarcinoma</a:t>
            </a:r>
            <a:endParaRPr lang="fr-FR" dirty="0"/>
          </a:p>
          <a:p>
            <a:r>
              <a:rPr lang="fr-FR" dirty="0"/>
              <a:t>LUSC </a:t>
            </a:r>
            <a:r>
              <a:rPr lang="fr-FR" dirty="0" err="1"/>
              <a:t>lung</a:t>
            </a:r>
            <a:r>
              <a:rPr lang="fr-FR" dirty="0"/>
              <a:t> </a:t>
            </a:r>
            <a:r>
              <a:rPr lang="fr-FR" dirty="0" err="1"/>
              <a:t>squamous</a:t>
            </a:r>
            <a:r>
              <a:rPr lang="fr-FR" dirty="0"/>
              <a:t> </a:t>
            </a:r>
            <a:r>
              <a:rPr lang="fr-FR" dirty="0" err="1"/>
              <a:t>cell</a:t>
            </a:r>
            <a:r>
              <a:rPr lang="fr-FR" dirty="0"/>
              <a:t> </a:t>
            </a:r>
            <a:r>
              <a:rPr lang="fr-FR" dirty="0" err="1"/>
              <a:t>carcinoma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0675EA-565F-B04B-9B86-BFD66FE3EED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800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BE6EC-9048-4AD6-AE16-3969A3F9E25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17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 Gross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BE6EC-9048-4AD6-AE16-3969A3F9E25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76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2723B-8FE5-4D3A-AA70-59FBC7067D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687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ADD1ADD-33CB-4EC2-8B1D-1A0FE386A6A3}"/>
              </a:ext>
            </a:extLst>
          </p:cNvPr>
          <p:cNvSpPr txBox="1"/>
          <p:nvPr userDrawn="1"/>
        </p:nvSpPr>
        <p:spPr>
          <a:xfrm>
            <a:off x="4506685" y="636347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copyright and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responsibility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re-use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227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BB0B0-C9D6-438F-B9DC-F8E99076E74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1894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BB0B0-C9D6-438F-B9DC-F8E99076E74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7735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BB0B0-C9D6-438F-B9DC-F8E99076E74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750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610561" y="274551"/>
            <a:ext cx="10972800" cy="114236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18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Diapositive de titr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5b7a94ab85_1_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g25b7a94ab85_1_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25b7a94ab85_1_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g25b7a94ab85_1_11"/>
          <p:cNvSpPr txBox="1">
            <a:spLocks noGrp="1"/>
          </p:cNvSpPr>
          <p:nvPr>
            <p:ph type="dt" idx="10"/>
          </p:nvPr>
        </p:nvSpPr>
        <p:spPr>
          <a:xfrm>
            <a:off x="8845706" y="6356350"/>
            <a:ext cx="15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25b7a94ab85_1_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25b7a94ab85_1_11"/>
          <p:cNvSpPr txBox="1">
            <a:spLocks noGrp="1"/>
          </p:cNvSpPr>
          <p:nvPr>
            <p:ph type="sldNum" idx="12"/>
          </p:nvPr>
        </p:nvSpPr>
        <p:spPr>
          <a:xfrm>
            <a:off x="733616" y="6151485"/>
            <a:ext cx="45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8" name="Google Shape;18;g25b7a94ab85_1_11"/>
          <p:cNvPicPr preferRelativeResize="0"/>
          <p:nvPr/>
        </p:nvPicPr>
        <p:blipFill rotWithShape="1">
          <a:blip r:embed="rId2">
            <a:alphaModFix amt="35000"/>
          </a:blip>
          <a:srcRect l="25765" r="32418"/>
          <a:stretch/>
        </p:blipFill>
        <p:spPr>
          <a:xfrm>
            <a:off x="7890387" y="0"/>
            <a:ext cx="43016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25b7a94ab85_1_11"/>
          <p:cNvSpPr/>
          <p:nvPr/>
        </p:nvSpPr>
        <p:spPr>
          <a:xfrm rot="-904748">
            <a:off x="6791944" y="-579620"/>
            <a:ext cx="3412322" cy="8040675"/>
          </a:xfrm>
          <a:custGeom>
            <a:avLst/>
            <a:gdLst/>
            <a:ahLst/>
            <a:cxnLst/>
            <a:rect l="l" t="t" r="r" b="b"/>
            <a:pathLst>
              <a:path w="3414329" h="8045403" extrusionOk="0">
                <a:moveTo>
                  <a:pt x="0" y="0"/>
                </a:moveTo>
                <a:lnTo>
                  <a:pt x="3411496" y="891616"/>
                </a:lnTo>
                <a:cubicBezTo>
                  <a:pt x="3410934" y="3442905"/>
                  <a:pt x="3414836" y="5494114"/>
                  <a:pt x="3414274" y="8045403"/>
                </a:cubicBezTo>
                <a:lnTo>
                  <a:pt x="20092" y="7158442"/>
                </a:lnTo>
                <a:cubicBezTo>
                  <a:pt x="13395" y="4772295"/>
                  <a:pt x="6697" y="2386147"/>
                  <a:pt x="0" y="0"/>
                </a:cubicBezTo>
                <a:close/>
              </a:path>
            </a:pathLst>
          </a:custGeom>
          <a:solidFill>
            <a:schemeClr val="lt1">
              <a:alpha val="4627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g25b7a94ab85_1_11"/>
          <p:cNvSpPr/>
          <p:nvPr/>
        </p:nvSpPr>
        <p:spPr>
          <a:xfrm rot="-904748">
            <a:off x="5396932" y="-600344"/>
            <a:ext cx="3453093" cy="8082079"/>
          </a:xfrm>
          <a:custGeom>
            <a:avLst/>
            <a:gdLst/>
            <a:ahLst/>
            <a:cxnLst/>
            <a:rect l="l" t="t" r="r" b="b"/>
            <a:pathLst>
              <a:path w="3455123" h="8086831" extrusionOk="0">
                <a:moveTo>
                  <a:pt x="0" y="0"/>
                </a:moveTo>
                <a:cubicBezTo>
                  <a:pt x="1049595" y="253398"/>
                  <a:pt x="2022716" y="541107"/>
                  <a:pt x="3427023" y="889105"/>
                </a:cubicBezTo>
                <a:lnTo>
                  <a:pt x="3455123" y="8086831"/>
                </a:lnTo>
                <a:lnTo>
                  <a:pt x="44929" y="7121304"/>
                </a:lnTo>
                <a:cubicBezTo>
                  <a:pt x="44935" y="4848353"/>
                  <a:pt x="-6" y="2272951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g25b7a94ab85_1_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2;g25b7a94ab85_1_11"/>
          <p:cNvCxnSpPr/>
          <p:nvPr/>
        </p:nvCxnSpPr>
        <p:spPr>
          <a:xfrm>
            <a:off x="2245658" y="370853"/>
            <a:ext cx="7956000" cy="0"/>
          </a:xfrm>
          <a:prstGeom prst="straightConnector1">
            <a:avLst/>
          </a:prstGeom>
          <a:noFill/>
          <a:ln w="9525" cap="flat" cmpd="sng">
            <a:solidFill>
              <a:srgbClr val="9599A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Google Shape;23;g25b7a94ab85_1_11"/>
          <p:cNvSpPr/>
          <p:nvPr/>
        </p:nvSpPr>
        <p:spPr>
          <a:xfrm>
            <a:off x="10079700" y="298854"/>
            <a:ext cx="144000" cy="144000"/>
          </a:xfrm>
          <a:prstGeom prst="ellipse">
            <a:avLst/>
          </a:prstGeom>
          <a:solidFill>
            <a:srgbClr val="A7ACB3"/>
          </a:solidFill>
          <a:ln w="12700" cap="flat" cmpd="sng">
            <a:solidFill>
              <a:srgbClr val="A7AC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1157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6986DC-D098-1B40-98A1-52C731CB3E98}"/>
              </a:ext>
            </a:extLst>
          </p:cNvPr>
          <p:cNvSpPr/>
          <p:nvPr userDrawn="1"/>
        </p:nvSpPr>
        <p:spPr>
          <a:xfrm>
            <a:off x="0" y="1"/>
            <a:ext cx="12192000" cy="6356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>
                <a:solidFill>
                  <a:srgbClr val="5C526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E69B02-EDBE-482A-B372-53D8E5C2AEB1}" type="datetime1">
              <a:rPr lang="fr-FR" smtClean="0">
                <a:solidFill>
                  <a:prstClr val="white"/>
                </a:solidFill>
              </a:rPr>
              <a:pPr/>
              <a:t>24/01/2024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prstClr val="white"/>
                </a:solidFill>
              </a:rPr>
              <a:t>TITRE DU DIAPORAMA Général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F21E51-2723-4919-BB7C-AC26CDD9558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1242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E9FD5FD-44F8-FC41-8C35-0B15F8337594}"/>
              </a:ext>
            </a:extLst>
          </p:cNvPr>
          <p:cNvCxnSpPr>
            <a:cxnSpLocks/>
          </p:cNvCxnSpPr>
          <p:nvPr userDrawn="1"/>
        </p:nvCxnSpPr>
        <p:spPr>
          <a:xfrm>
            <a:off x="2245658" y="370854"/>
            <a:ext cx="7834042" cy="1"/>
          </a:xfrm>
          <a:prstGeom prst="line">
            <a:avLst/>
          </a:prstGeom>
          <a:ln w="9525">
            <a:solidFill>
              <a:srgbClr val="959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8287F5E3-0034-C74B-8331-2E010AEB5F07}"/>
              </a:ext>
            </a:extLst>
          </p:cNvPr>
          <p:cNvSpPr/>
          <p:nvPr userDrawn="1"/>
        </p:nvSpPr>
        <p:spPr>
          <a:xfrm>
            <a:off x="10079700" y="298854"/>
            <a:ext cx="144000" cy="144000"/>
          </a:xfrm>
          <a:prstGeom prst="ellipse">
            <a:avLst/>
          </a:prstGeom>
          <a:solidFill>
            <a:srgbClr val="A7ACB3"/>
          </a:solidFill>
          <a:ln>
            <a:solidFill>
              <a:srgbClr val="A7A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>
              <a:latin typeface="DINPro-Light" panose="02000504040000020003" pitchFamily="2" charset="0"/>
            </a:endParaRPr>
          </a:p>
        </p:txBody>
      </p:sp>
      <p:sp>
        <p:nvSpPr>
          <p:cNvPr id="4" name="Marcador de fecha 1">
            <a:extLst>
              <a:ext uri="{FF2B5EF4-FFF2-40B4-BE49-F238E27FC236}">
                <a16:creationId xmlns:a16="http://schemas.microsoft.com/office/drawing/2014/main" id="{E1AAE5DE-8DE8-FF44-FEAA-F885303F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6" name="Marcador de pie de página 2">
            <a:extLst>
              <a:ext uri="{FF2B5EF4-FFF2-40B4-BE49-F238E27FC236}">
                <a16:creationId xmlns:a16="http://schemas.microsoft.com/office/drawing/2014/main" id="{E00B4CC1-B372-AA18-82E9-66625B34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ES" dirty="0"/>
              <a:t>Roger SUN – </a:t>
            </a:r>
            <a:r>
              <a:rPr lang="es-ES" dirty="0" err="1"/>
              <a:t>Webinar</a:t>
            </a:r>
            <a:r>
              <a:rPr lang="es-ES" dirty="0"/>
              <a:t> – Société </a:t>
            </a:r>
            <a:r>
              <a:rPr lang="es-ES" dirty="0" err="1"/>
              <a:t>Française</a:t>
            </a:r>
            <a:r>
              <a:rPr lang="es-ES" dirty="0"/>
              <a:t> du </a:t>
            </a:r>
            <a:r>
              <a:rPr lang="es-ES" dirty="0" err="1"/>
              <a:t>Cancer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0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BB0B0-C9D6-438F-B9DC-F8E99076E74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18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16F20C5-687D-4FBA-9E08-3337671551C1}"/>
              </a:ext>
            </a:extLst>
          </p:cNvPr>
          <p:cNvSpPr txBox="1"/>
          <p:nvPr userDrawn="1"/>
        </p:nvSpPr>
        <p:spPr>
          <a:xfrm>
            <a:off x="4516016" y="6316825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Declaration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</a:t>
            </a:r>
            <a:r>
              <a:rPr lang="es-E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11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BB0B0-C9D6-438F-B9DC-F8E99076E74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703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BB0B0-C9D6-438F-B9DC-F8E99076E74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418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BB0B0-C9D6-438F-B9DC-F8E99076E74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55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BB0B0-C9D6-438F-B9DC-F8E99076E74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44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BB0B0-C9D6-438F-B9DC-F8E99076E74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2276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BB0B0-C9D6-438F-B9DC-F8E99076E74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82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(null)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gif"/><Relationship Id="rId7" Type="http://schemas.openxmlformats.org/officeDocument/2006/relationships/image" Target="../media/image79.gif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gif"/><Relationship Id="rId11" Type="http://schemas.openxmlformats.org/officeDocument/2006/relationships/image" Target="../media/image83.gif"/><Relationship Id="rId5" Type="http://schemas.openxmlformats.org/officeDocument/2006/relationships/image" Target="../media/image77.gif"/><Relationship Id="rId10" Type="http://schemas.openxmlformats.org/officeDocument/2006/relationships/image" Target="../media/image82.gif"/><Relationship Id="rId4" Type="http://schemas.openxmlformats.org/officeDocument/2006/relationships/image" Target="../media/image76.gif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7.tiff"/><Relationship Id="rId9" Type="http://schemas.openxmlformats.org/officeDocument/2006/relationships/image" Target="../media/image10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Journée de présentation des stages">
            <a:extLst>
              <a:ext uri="{FF2B5EF4-FFF2-40B4-BE49-F238E27FC236}">
                <a16:creationId xmlns:a16="http://schemas.microsoft.com/office/drawing/2014/main" id="{D7B70628-E872-22AA-C359-B846FDB1F8CC}"/>
              </a:ext>
            </a:extLst>
          </p:cNvPr>
          <p:cNvSpPr txBox="1">
            <a:spLocks/>
          </p:cNvSpPr>
          <p:nvPr/>
        </p:nvSpPr>
        <p:spPr>
          <a:xfrm>
            <a:off x="-34481" y="4591965"/>
            <a:ext cx="12168773" cy="851735"/>
          </a:xfrm>
          <a:prstGeom prst="rect">
            <a:avLst/>
          </a:prstGeom>
          <a:solidFill>
            <a:sysClr val="window" lastClr="FFFFFF">
              <a:alpha val="55000"/>
            </a:sys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pic>
        <p:nvPicPr>
          <p:cNvPr id="20" name="Image 27">
            <a:extLst>
              <a:ext uri="{FF2B5EF4-FFF2-40B4-BE49-F238E27FC236}">
                <a16:creationId xmlns:a16="http://schemas.microsoft.com/office/drawing/2014/main" id="{144814FC-E0AE-91B3-2452-881337AE1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3" y="332564"/>
            <a:ext cx="1699674" cy="90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3863DDD-0143-45C2-C1C3-F87705FDB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450" y="454704"/>
            <a:ext cx="2476500" cy="78105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2203828-E99F-E272-ACEA-77408620AC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77"/>
          <a:stretch/>
        </p:blipFill>
        <p:spPr>
          <a:xfrm>
            <a:off x="7119781" y="443281"/>
            <a:ext cx="878261" cy="681756"/>
          </a:xfrm>
          <a:prstGeom prst="rect">
            <a:avLst/>
          </a:prstGeom>
        </p:spPr>
      </p:pic>
      <p:sp>
        <p:nvSpPr>
          <p:cNvPr id="24" name="Journée de présentation des stages">
            <a:extLst>
              <a:ext uri="{FF2B5EF4-FFF2-40B4-BE49-F238E27FC236}">
                <a16:creationId xmlns:a16="http://schemas.microsoft.com/office/drawing/2014/main" id="{FDBF0DB6-5203-C891-9DAF-ADAEE97E6727}"/>
              </a:ext>
            </a:extLst>
          </p:cNvPr>
          <p:cNvSpPr txBox="1">
            <a:spLocks/>
          </p:cNvSpPr>
          <p:nvPr/>
        </p:nvSpPr>
        <p:spPr>
          <a:xfrm>
            <a:off x="11723" y="1823787"/>
            <a:ext cx="12168773" cy="1200767"/>
          </a:xfrm>
          <a:prstGeom prst="rect">
            <a:avLst/>
          </a:prstGeom>
          <a:solidFill>
            <a:sysClr val="window" lastClr="FFFFFF">
              <a:alpha val="55000"/>
            </a:sys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Radiomique 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un outil pour une cancérologie d’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ultraprécision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010F7B-61A3-0576-9BB7-A19DA50C0D6F}"/>
              </a:ext>
            </a:extLst>
          </p:cNvPr>
          <p:cNvSpPr/>
          <p:nvPr/>
        </p:nvSpPr>
        <p:spPr>
          <a:xfrm>
            <a:off x="5968821" y="4528865"/>
            <a:ext cx="231154" cy="35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 dirty="0">
                <a:solidFill>
                  <a:prstClr val="black"/>
                </a:solidFill>
                <a:latin typeface="Calibri Light" panose="020F0302020204030204"/>
                <a:ea typeface="Calibri" panose="020F0502020204030204" pitchFamily="34" charset="0"/>
              </a:rPr>
              <a:t> </a:t>
            </a:r>
            <a:endParaRPr lang="fr-FR" sz="1600" dirty="0">
              <a:solidFill>
                <a:prstClr val="black"/>
              </a:solidFill>
              <a:latin typeface="Calibri Light" panose="020F0302020204030204"/>
              <a:ea typeface="Calibri" panose="020F0502020204030204" pitchFamily="34" charset="0"/>
            </a:endParaRP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110B271D-132E-770F-3433-E098E84EC6BA}"/>
              </a:ext>
            </a:extLst>
          </p:cNvPr>
          <p:cNvSpPr txBox="1">
            <a:spLocks/>
          </p:cNvSpPr>
          <p:nvPr/>
        </p:nvSpPr>
        <p:spPr>
          <a:xfrm>
            <a:off x="-11612" y="3264101"/>
            <a:ext cx="12191999" cy="947811"/>
          </a:xfrm>
          <a:prstGeom prst="rect">
            <a:avLst/>
          </a:prstGeom>
          <a:solidFill>
            <a:sysClr val="window" lastClr="FFFFFF">
              <a:alpha val="57000"/>
            </a:sys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DINPro-Light" panose="0200050404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DINPro-Regular" panose="02000503030000020004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DINPro-Regular" panose="02000503030000020004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DINPro-Regular" panose="02000503030000020004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DINPro-Regular" panose="02000503030000020004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Roger Sun, MD PhD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Gustave Roussy, Radiothérapie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INSERM U1030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23654FD-CD75-2916-1435-C88981E4BE23}"/>
              </a:ext>
            </a:extLst>
          </p:cNvPr>
          <p:cNvGrpSpPr/>
          <p:nvPr/>
        </p:nvGrpSpPr>
        <p:grpSpPr>
          <a:xfrm>
            <a:off x="1177202" y="6160820"/>
            <a:ext cx="3719732" cy="548110"/>
            <a:chOff x="70485" y="116632"/>
            <a:chExt cx="4494693" cy="662302"/>
          </a:xfrm>
        </p:grpSpPr>
        <p:pic>
          <p:nvPicPr>
            <p:cNvPr id="28" name="Picture 6" descr="http://formation.gustaveroussy.fr/courses/DOCESC/document/images/Logo%20Ecole%20Doctorale%20de%20Canc%C3%A9rologie.png">
              <a:extLst>
                <a:ext uri="{FF2B5EF4-FFF2-40B4-BE49-F238E27FC236}">
                  <a16:creationId xmlns:a16="http://schemas.microsoft.com/office/drawing/2014/main" id="{493219E2-85AB-D2C4-A59F-C23A787E6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5" y="116632"/>
              <a:ext cx="2525726" cy="662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http://www.ladiagonale-paris-saclay.fr/wp-content/themes/diago-%26-fox/img/partners/partenaires.jpg">
              <a:extLst>
                <a:ext uri="{FF2B5EF4-FFF2-40B4-BE49-F238E27FC236}">
                  <a16:creationId xmlns:a16="http://schemas.microsoft.com/office/drawing/2014/main" id="{EF1F8480-7F80-718D-5A52-5DEDCFCF6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5719" y="116632"/>
              <a:ext cx="1779459" cy="60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496C10FF-8CAD-614F-CFD7-DAA7446DD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1928" y="6257074"/>
            <a:ext cx="1859029" cy="464757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B32FB91-AA7E-C495-4267-32DF4CE6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328" y="6229009"/>
            <a:ext cx="1720768" cy="49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C61401-6E93-BB06-752D-531A55586F48}"/>
              </a:ext>
            </a:extLst>
          </p:cNvPr>
          <p:cNvSpPr txBox="1"/>
          <p:nvPr/>
        </p:nvSpPr>
        <p:spPr>
          <a:xfrm>
            <a:off x="3045785" y="4812555"/>
            <a:ext cx="610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fr-FR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24/01/24</a:t>
            </a:r>
            <a:endParaRPr lang="fr-F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125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14D566C-35DB-CD41-B041-31FD2A92C1F3}"/>
              </a:ext>
            </a:extLst>
          </p:cNvPr>
          <p:cNvSpPr/>
          <p:nvPr/>
        </p:nvSpPr>
        <p:spPr>
          <a:xfrm>
            <a:off x="9454803" y="6263922"/>
            <a:ext cx="2387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DINPro Light" panose="02000504040000020003" pitchFamily="2" charset="0"/>
              </a:rPr>
              <a:t>Reuzé</a:t>
            </a:r>
            <a:r>
              <a:rPr lang="fr-FR" sz="1400" dirty="0">
                <a:latin typeface="DINPro Light" panose="02000504040000020003" pitchFamily="2" charset="0"/>
              </a:rPr>
              <a:t> S </a:t>
            </a:r>
            <a:r>
              <a:rPr lang="fr-FR" sz="1400" i="1" dirty="0">
                <a:latin typeface="DINPro Light" panose="02000504040000020003" pitchFamily="2" charset="0"/>
              </a:rPr>
              <a:t>et al.</a:t>
            </a:r>
            <a:r>
              <a:rPr lang="fr-FR" sz="1400" dirty="0">
                <a:latin typeface="DINPro Light" panose="02000504040000020003" pitchFamily="2" charset="0"/>
              </a:rPr>
              <a:t> IJROBP 2018</a:t>
            </a:r>
          </a:p>
        </p:txBody>
      </p:sp>
      <p:sp>
        <p:nvSpPr>
          <p:cNvPr id="2" name="Rectangle à coins arrondis 75">
            <a:extLst>
              <a:ext uri="{FF2B5EF4-FFF2-40B4-BE49-F238E27FC236}">
                <a16:creationId xmlns:a16="http://schemas.microsoft.com/office/drawing/2014/main" id="{9220A19B-B51F-797C-B670-32FEB327AB96}"/>
              </a:ext>
            </a:extLst>
          </p:cNvPr>
          <p:cNvSpPr/>
          <p:nvPr/>
        </p:nvSpPr>
        <p:spPr>
          <a:xfrm>
            <a:off x="838200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1</a:t>
            </a:r>
            <a:r>
              <a:rPr lang="fr-FR" baseline="30000" dirty="0">
                <a:solidFill>
                  <a:schemeClr val="tx1"/>
                </a:solidFill>
                <a:latin typeface="DINPro" panose="02000503030000020004" pitchFamily="2" charset="0"/>
              </a:rPr>
              <a:t>ère</a:t>
            </a:r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 ordre - Histogramme</a:t>
            </a:r>
          </a:p>
        </p:txBody>
      </p:sp>
      <p:sp>
        <p:nvSpPr>
          <p:cNvPr id="3" name="Rectangle à coins arrondis 75">
            <a:extLst>
              <a:ext uri="{FF2B5EF4-FFF2-40B4-BE49-F238E27FC236}">
                <a16:creationId xmlns:a16="http://schemas.microsoft.com/office/drawing/2014/main" id="{97E11BAE-17DA-82B4-878C-070D1C5041F4}"/>
              </a:ext>
            </a:extLst>
          </p:cNvPr>
          <p:cNvSpPr/>
          <p:nvPr/>
        </p:nvSpPr>
        <p:spPr>
          <a:xfrm>
            <a:off x="3600275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2</a:t>
            </a:r>
            <a:r>
              <a:rPr lang="fr-FR" baseline="30000" dirty="0">
                <a:solidFill>
                  <a:schemeClr val="tx1"/>
                </a:solidFill>
                <a:latin typeface="DINPro" panose="02000503030000020004" pitchFamily="2" charset="0"/>
              </a:rPr>
              <a:t>nd</a:t>
            </a:r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 ordre – 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Texture</a:t>
            </a: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332D532A-8984-4142-9DC5-701DA279EF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DINPro Light" panose="02000504040000020003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Extraction des index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FB92552-AFD7-4691-63F9-80AA08C42DAD}"/>
              </a:ext>
            </a:extLst>
          </p:cNvPr>
          <p:cNvSpPr/>
          <p:nvPr/>
        </p:nvSpPr>
        <p:spPr>
          <a:xfrm>
            <a:off x="445582" y="1480457"/>
            <a:ext cx="2925630" cy="856343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B4DE72-062D-5EBE-8B5D-B9813AD15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8" t="39325" r="55127" b="40554"/>
          <a:stretch/>
        </p:blipFill>
        <p:spPr bwMode="auto">
          <a:xfrm>
            <a:off x="9056722" y="724209"/>
            <a:ext cx="1191287" cy="118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9B9647E-AB0A-062A-F3EE-97387F400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3" t="46924" r="-1" b="9534"/>
          <a:stretch/>
        </p:blipFill>
        <p:spPr bwMode="auto">
          <a:xfrm>
            <a:off x="6346909" y="2771825"/>
            <a:ext cx="5845165" cy="332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38315FC-12FC-FC2A-AF75-620A0D041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4" t="5978" r="-1453" b="53485"/>
          <a:stretch/>
        </p:blipFill>
        <p:spPr bwMode="auto">
          <a:xfrm>
            <a:off x="0" y="2771825"/>
            <a:ext cx="6278504" cy="322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95462FE-C388-3ED6-D449-0DD63C0A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3" t="37675" r="37883" b="58162"/>
          <a:stretch/>
        </p:blipFill>
        <p:spPr bwMode="auto">
          <a:xfrm rot="5400000">
            <a:off x="9438658" y="2047126"/>
            <a:ext cx="278475" cy="24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Marcador de fecha 1">
            <a:extLst>
              <a:ext uri="{FF2B5EF4-FFF2-40B4-BE49-F238E27FC236}">
                <a16:creationId xmlns:a16="http://schemas.microsoft.com/office/drawing/2014/main" id="{8E003B96-AD36-F938-D0ED-F1FDAEF8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15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D5CA50-55B3-2349-8E3C-9A2783D1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12380A-27DF-45D8-9F1D-E28D2D09DC4A}" type="slidenum">
              <a:rPr lang="fr-FR" smtClean="0"/>
              <a:pPr algn="ctr"/>
              <a:t>11</a:t>
            </a:fld>
            <a:endParaRPr lang="fr-FR" b="1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57775C4-0051-D049-A43F-942C6FC744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DINPro Light" panose="02000504040000020003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Extraction des index</a:t>
            </a:r>
          </a:p>
        </p:txBody>
      </p:sp>
      <p:sp>
        <p:nvSpPr>
          <p:cNvPr id="12" name="Rectangle à coins arrondis 75">
            <a:extLst>
              <a:ext uri="{FF2B5EF4-FFF2-40B4-BE49-F238E27FC236}">
                <a16:creationId xmlns:a16="http://schemas.microsoft.com/office/drawing/2014/main" id="{D8024C34-0236-B649-9B3A-888A2D3439D4}"/>
              </a:ext>
            </a:extLst>
          </p:cNvPr>
          <p:cNvSpPr/>
          <p:nvPr/>
        </p:nvSpPr>
        <p:spPr>
          <a:xfrm>
            <a:off x="838200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1</a:t>
            </a:r>
            <a:r>
              <a:rPr lang="fr-FR" baseline="30000" dirty="0">
                <a:solidFill>
                  <a:schemeClr val="tx1"/>
                </a:solidFill>
                <a:latin typeface="DINPro" panose="02000503030000020004" pitchFamily="2" charset="0"/>
              </a:rPr>
              <a:t>ère</a:t>
            </a:r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 ordre - Histogramme</a:t>
            </a:r>
          </a:p>
        </p:txBody>
      </p:sp>
      <p:sp>
        <p:nvSpPr>
          <p:cNvPr id="13" name="Rectangle à coins arrondis 75">
            <a:extLst>
              <a:ext uri="{FF2B5EF4-FFF2-40B4-BE49-F238E27FC236}">
                <a16:creationId xmlns:a16="http://schemas.microsoft.com/office/drawing/2014/main" id="{354E3D00-5970-4749-B333-6E3C7BFC88D5}"/>
              </a:ext>
            </a:extLst>
          </p:cNvPr>
          <p:cNvSpPr/>
          <p:nvPr/>
        </p:nvSpPr>
        <p:spPr>
          <a:xfrm>
            <a:off x="3600275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2</a:t>
            </a:r>
            <a:r>
              <a:rPr lang="fr-FR" baseline="30000" dirty="0">
                <a:solidFill>
                  <a:schemeClr val="tx1"/>
                </a:solidFill>
                <a:latin typeface="DINPro" panose="02000503030000020004" pitchFamily="2" charset="0"/>
              </a:rPr>
              <a:t>nd</a:t>
            </a:r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 ordre – 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Texture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6C6FE0-EEF8-D245-A9D5-B25F70230E18}"/>
              </a:ext>
            </a:extLst>
          </p:cNvPr>
          <p:cNvSpPr/>
          <p:nvPr/>
        </p:nvSpPr>
        <p:spPr>
          <a:xfrm>
            <a:off x="445582" y="1480457"/>
            <a:ext cx="5650418" cy="856343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à coins arrondis 75">
            <a:extLst>
              <a:ext uri="{FF2B5EF4-FFF2-40B4-BE49-F238E27FC236}">
                <a16:creationId xmlns:a16="http://schemas.microsoft.com/office/drawing/2014/main" id="{A951F39F-1AF8-4543-9DBA-920AE5025CD9}"/>
              </a:ext>
            </a:extLst>
          </p:cNvPr>
          <p:cNvSpPr/>
          <p:nvPr/>
        </p:nvSpPr>
        <p:spPr>
          <a:xfrm>
            <a:off x="6339116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Forme</a:t>
            </a:r>
          </a:p>
        </p:txBody>
      </p:sp>
      <p:pic>
        <p:nvPicPr>
          <p:cNvPr id="43" name="Picture 1">
            <a:extLst>
              <a:ext uri="{FF2B5EF4-FFF2-40B4-BE49-F238E27FC236}">
                <a16:creationId xmlns:a16="http://schemas.microsoft.com/office/drawing/2014/main" id="{4D2B735B-579F-4541-B187-50BBD5A3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393" y="2499719"/>
            <a:ext cx="5921598" cy="346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e 43">
            <a:extLst>
              <a:ext uri="{FF2B5EF4-FFF2-40B4-BE49-F238E27FC236}">
                <a16:creationId xmlns:a16="http://schemas.microsoft.com/office/drawing/2014/main" id="{0707479B-6AE2-F24C-AAD4-C571AB3B64DC}"/>
              </a:ext>
            </a:extLst>
          </p:cNvPr>
          <p:cNvGrpSpPr/>
          <p:nvPr/>
        </p:nvGrpSpPr>
        <p:grpSpPr>
          <a:xfrm>
            <a:off x="7005858" y="2804689"/>
            <a:ext cx="1762603" cy="3052755"/>
            <a:chOff x="9571482" y="2199860"/>
            <a:chExt cx="2121866" cy="3494947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E264B5FD-8181-804C-977C-54F123CE1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761" t="10674" r="6302"/>
            <a:stretch/>
          </p:blipFill>
          <p:spPr>
            <a:xfrm>
              <a:off x="9571482" y="2199860"/>
              <a:ext cx="2121866" cy="1614686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59190031-380D-DC4E-89EE-EA6A7AE1D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503" t="10110" r="6802"/>
            <a:stretch/>
          </p:blipFill>
          <p:spPr>
            <a:xfrm>
              <a:off x="9601817" y="4069919"/>
              <a:ext cx="2091531" cy="1624888"/>
            </a:xfrm>
            <a:prstGeom prst="rect">
              <a:avLst/>
            </a:prstGeom>
          </p:spPr>
        </p:pic>
      </p:grpSp>
      <p:pic>
        <p:nvPicPr>
          <p:cNvPr id="47" name="Image 46">
            <a:extLst>
              <a:ext uri="{FF2B5EF4-FFF2-40B4-BE49-F238E27FC236}">
                <a16:creationId xmlns:a16="http://schemas.microsoft.com/office/drawing/2014/main" id="{0481BC3E-937E-2F43-B144-9C69019416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8573" y="2594388"/>
            <a:ext cx="2040352" cy="337311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FDD581B-69B4-6840-86F3-3EC3FD8CDC0F}"/>
              </a:ext>
            </a:extLst>
          </p:cNvPr>
          <p:cNvSpPr/>
          <p:nvPr/>
        </p:nvSpPr>
        <p:spPr>
          <a:xfrm>
            <a:off x="7421526" y="5960743"/>
            <a:ext cx="359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DINPro Light" panose="02000504040000020003" pitchFamily="2" charset="0"/>
              </a:rPr>
              <a:t>Limkin</a:t>
            </a:r>
            <a:r>
              <a:rPr lang="fr-FR" sz="1400" dirty="0">
                <a:latin typeface="DINPro Light" panose="02000504040000020003" pitchFamily="2" charset="0"/>
              </a:rPr>
              <a:t> E </a:t>
            </a:r>
            <a:r>
              <a:rPr lang="fr-FR" sz="1400" i="1" dirty="0">
                <a:latin typeface="DINPro Light" panose="02000504040000020003" pitchFamily="2" charset="0"/>
              </a:rPr>
              <a:t>et al</a:t>
            </a:r>
            <a:r>
              <a:rPr lang="fr-FR" sz="1400" dirty="0">
                <a:latin typeface="DINPro Light" panose="02000504040000020003" pitchFamily="2" charset="0"/>
              </a:rPr>
              <a:t>. Scientific Reports 2019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0EB52F-652E-5A57-2CB9-D5035F19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70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à coins arrondis 75">
            <a:extLst>
              <a:ext uri="{FF2B5EF4-FFF2-40B4-BE49-F238E27FC236}">
                <a16:creationId xmlns:a16="http://schemas.microsoft.com/office/drawing/2014/main" id="{A951F39F-1AF8-4543-9DBA-920AE5025CD9}"/>
              </a:ext>
            </a:extLst>
          </p:cNvPr>
          <p:cNvSpPr/>
          <p:nvPr/>
        </p:nvSpPr>
        <p:spPr>
          <a:xfrm>
            <a:off x="6339116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Forme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D5CA50-55B3-2349-8E3C-9A2783D1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12380A-27DF-45D8-9F1D-E28D2D09DC4A}" type="slidenum">
              <a:rPr lang="fr-FR" smtClean="0"/>
              <a:pPr algn="ctr"/>
              <a:t>12</a:t>
            </a:fld>
            <a:endParaRPr lang="fr-FR" b="1" dirty="0"/>
          </a:p>
        </p:txBody>
      </p:sp>
      <p:sp>
        <p:nvSpPr>
          <p:cNvPr id="9" name="Footer Placeholder 24">
            <a:extLst>
              <a:ext uri="{FF2B5EF4-FFF2-40B4-BE49-F238E27FC236}">
                <a16:creationId xmlns:a16="http://schemas.microsoft.com/office/drawing/2014/main" id="{72FD7425-97C0-A344-9E64-FC37AD11A144}"/>
              </a:ext>
            </a:extLst>
          </p:cNvPr>
          <p:cNvSpPr txBox="1">
            <a:spLocks/>
          </p:cNvSpPr>
          <p:nvPr/>
        </p:nvSpPr>
        <p:spPr>
          <a:xfrm>
            <a:off x="445582" y="191946"/>
            <a:ext cx="1713756" cy="359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rgbClr val="79ADB8"/>
                </a:solidFill>
                <a:latin typeface="+mj-lt"/>
              </a:rPr>
              <a:t>Introduction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57775C4-0051-D049-A43F-942C6FC744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DINPro Light" panose="020005040400000200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Extraction des index</a:t>
            </a:r>
            <a:endParaRPr lang="fr-FR" dirty="0"/>
          </a:p>
        </p:txBody>
      </p:sp>
      <p:sp>
        <p:nvSpPr>
          <p:cNvPr id="12" name="Rectangle à coins arrondis 75">
            <a:extLst>
              <a:ext uri="{FF2B5EF4-FFF2-40B4-BE49-F238E27FC236}">
                <a16:creationId xmlns:a16="http://schemas.microsoft.com/office/drawing/2014/main" id="{D8024C34-0236-B649-9B3A-888A2D3439D4}"/>
              </a:ext>
            </a:extLst>
          </p:cNvPr>
          <p:cNvSpPr/>
          <p:nvPr/>
        </p:nvSpPr>
        <p:spPr>
          <a:xfrm>
            <a:off x="838200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1</a:t>
            </a:r>
            <a:r>
              <a:rPr lang="fr-FR" baseline="30000" dirty="0">
                <a:solidFill>
                  <a:schemeClr val="tx1"/>
                </a:solidFill>
                <a:latin typeface="DINPro" panose="02000503030000020004" pitchFamily="2" charset="0"/>
              </a:rPr>
              <a:t>ère</a:t>
            </a:r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 ordre - Histogramme</a:t>
            </a:r>
          </a:p>
        </p:txBody>
      </p:sp>
      <p:sp>
        <p:nvSpPr>
          <p:cNvPr id="13" name="Rectangle à coins arrondis 75">
            <a:extLst>
              <a:ext uri="{FF2B5EF4-FFF2-40B4-BE49-F238E27FC236}">
                <a16:creationId xmlns:a16="http://schemas.microsoft.com/office/drawing/2014/main" id="{354E3D00-5970-4749-B333-6E3C7BFC88D5}"/>
              </a:ext>
            </a:extLst>
          </p:cNvPr>
          <p:cNvSpPr/>
          <p:nvPr/>
        </p:nvSpPr>
        <p:spPr>
          <a:xfrm>
            <a:off x="3600275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2</a:t>
            </a:r>
            <a:r>
              <a:rPr lang="fr-FR" baseline="30000" dirty="0">
                <a:solidFill>
                  <a:schemeClr val="tx1"/>
                </a:solidFill>
                <a:latin typeface="DINPro" panose="02000503030000020004" pitchFamily="2" charset="0"/>
              </a:rPr>
              <a:t>nd</a:t>
            </a:r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 ordre – 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Texture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6C6FE0-EEF8-D245-A9D5-B25F70230E18}"/>
              </a:ext>
            </a:extLst>
          </p:cNvPr>
          <p:cNvSpPr/>
          <p:nvPr/>
        </p:nvSpPr>
        <p:spPr>
          <a:xfrm>
            <a:off x="445581" y="1480457"/>
            <a:ext cx="8262991" cy="856343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75">
            <a:extLst>
              <a:ext uri="{FF2B5EF4-FFF2-40B4-BE49-F238E27FC236}">
                <a16:creationId xmlns:a16="http://schemas.microsoft.com/office/drawing/2014/main" id="{B7A4FA95-C16E-B146-8A67-1A6C1BAC9204}"/>
              </a:ext>
            </a:extLst>
          </p:cNvPr>
          <p:cNvSpPr/>
          <p:nvPr/>
        </p:nvSpPr>
        <p:spPr>
          <a:xfrm>
            <a:off x="9047477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DINPro" panose="02000503030000020004" pitchFamily="2" charset="0"/>
              </a:rPr>
              <a:t>Deep</a:t>
            </a:r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DINPro" panose="02000503030000020004" pitchFamily="2" charset="0"/>
              </a:rPr>
              <a:t>learning</a:t>
            </a:r>
            <a:endParaRPr lang="fr-FR" dirty="0">
              <a:solidFill>
                <a:schemeClr val="tx1"/>
              </a:solidFill>
              <a:latin typeface="DINPro" panose="02000503030000020004" pitchFamily="2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465E5F6-20A6-6346-850B-95DBB018D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4" t="2813" r="4477" b="2331"/>
          <a:stretch/>
        </p:blipFill>
        <p:spPr>
          <a:xfrm>
            <a:off x="2800670" y="2428682"/>
            <a:ext cx="6369806" cy="36309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016D95-B5E2-864C-8F07-525C7C632847}"/>
              </a:ext>
            </a:extLst>
          </p:cNvPr>
          <p:cNvSpPr/>
          <p:nvPr/>
        </p:nvSpPr>
        <p:spPr>
          <a:xfrm>
            <a:off x="8644468" y="5960743"/>
            <a:ext cx="2369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latin typeface="DINPro Light" panose="02000504040000020003" pitchFamily="2" charset="0"/>
              </a:rPr>
              <a:t>Courtesy</a:t>
            </a:r>
            <a:r>
              <a:rPr lang="fr-FR" sz="1400" dirty="0">
                <a:latin typeface="DINPro Light" panose="02000504040000020003" pitchFamily="2" charset="0"/>
              </a:rPr>
              <a:t> </a:t>
            </a:r>
            <a:r>
              <a:rPr lang="fr-FR" sz="1400" dirty="0" err="1">
                <a:latin typeface="DINPro Light" panose="02000504040000020003" pitchFamily="2" charset="0"/>
              </a:rPr>
              <a:t>T</a:t>
            </a:r>
            <a:r>
              <a:rPr lang="fr-FR" sz="1400" dirty="0">
                <a:latin typeface="DINPro Light" panose="02000504040000020003" pitchFamily="2" charset="0"/>
              </a:rPr>
              <a:t>. Estienne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8E2144B-4A2F-A141-BD6C-D10A90C4DDAA}"/>
              </a:ext>
            </a:extLst>
          </p:cNvPr>
          <p:cNvSpPr/>
          <p:nvPr/>
        </p:nvSpPr>
        <p:spPr>
          <a:xfrm>
            <a:off x="11143998" y="288900"/>
            <a:ext cx="144000" cy="144000"/>
          </a:xfrm>
          <a:prstGeom prst="ellipse">
            <a:avLst/>
          </a:prstGeom>
          <a:solidFill>
            <a:srgbClr val="5BA5B3">
              <a:alpha val="90000"/>
            </a:srgb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BA0C9C8-6C25-F34B-AF35-0A540FC9087D}"/>
              </a:ext>
            </a:extLst>
          </p:cNvPr>
          <p:cNvSpPr/>
          <p:nvPr/>
        </p:nvSpPr>
        <p:spPr>
          <a:xfrm>
            <a:off x="10951496" y="288900"/>
            <a:ext cx="144000" cy="144000"/>
          </a:xfrm>
          <a:prstGeom prst="ellipse">
            <a:avLst/>
          </a:prstGeom>
          <a:solidFill>
            <a:srgbClr val="5BA5B3">
              <a:alpha val="90000"/>
            </a:srgb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124DB95-4F24-324B-8792-3AC4B2E8C4C0}"/>
              </a:ext>
            </a:extLst>
          </p:cNvPr>
          <p:cNvSpPr/>
          <p:nvPr/>
        </p:nvSpPr>
        <p:spPr>
          <a:xfrm>
            <a:off x="10758994" y="288900"/>
            <a:ext cx="144000" cy="144000"/>
          </a:xfrm>
          <a:prstGeom prst="ellipse">
            <a:avLst/>
          </a:prstGeom>
          <a:solidFill>
            <a:srgbClr val="5BA5B3">
              <a:alpha val="90000"/>
            </a:srgb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7E1BAC4-4945-0545-B862-4B661AF40A5A}"/>
              </a:ext>
            </a:extLst>
          </p:cNvPr>
          <p:cNvSpPr/>
          <p:nvPr/>
        </p:nvSpPr>
        <p:spPr>
          <a:xfrm>
            <a:off x="10566492" y="288900"/>
            <a:ext cx="144000" cy="14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77AD629-462A-034B-93BD-71A48E331597}"/>
              </a:ext>
            </a:extLst>
          </p:cNvPr>
          <p:cNvSpPr/>
          <p:nvPr/>
        </p:nvSpPr>
        <p:spPr>
          <a:xfrm>
            <a:off x="10373990" y="288900"/>
            <a:ext cx="144000" cy="14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31F6E21F-4C0B-1840-9FBC-65D7975C7121}"/>
              </a:ext>
            </a:extLst>
          </p:cNvPr>
          <p:cNvSpPr/>
          <p:nvPr/>
        </p:nvSpPr>
        <p:spPr>
          <a:xfrm>
            <a:off x="9988986" y="288900"/>
            <a:ext cx="144000" cy="14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AAE970E-74AF-4B4E-B6C4-10F6D6225FA5}"/>
              </a:ext>
            </a:extLst>
          </p:cNvPr>
          <p:cNvSpPr/>
          <p:nvPr/>
        </p:nvSpPr>
        <p:spPr>
          <a:xfrm>
            <a:off x="9796484" y="288900"/>
            <a:ext cx="144000" cy="14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CB8687A-90B8-4A45-BD0E-96905AEC06AB}"/>
              </a:ext>
            </a:extLst>
          </p:cNvPr>
          <p:cNvSpPr/>
          <p:nvPr/>
        </p:nvSpPr>
        <p:spPr>
          <a:xfrm>
            <a:off x="9603982" y="288900"/>
            <a:ext cx="144000" cy="14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6BC70323-2F3E-804C-9527-CF846E4E9537}"/>
              </a:ext>
            </a:extLst>
          </p:cNvPr>
          <p:cNvSpPr/>
          <p:nvPr/>
        </p:nvSpPr>
        <p:spPr>
          <a:xfrm>
            <a:off x="9411480" y="288900"/>
            <a:ext cx="144000" cy="14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607CB16B-93A5-A346-A6B9-E2333F57D74F}"/>
              </a:ext>
            </a:extLst>
          </p:cNvPr>
          <p:cNvSpPr/>
          <p:nvPr/>
        </p:nvSpPr>
        <p:spPr>
          <a:xfrm>
            <a:off x="9026476" y="288900"/>
            <a:ext cx="144000" cy="14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2F91C3C6-79FD-1B48-818A-BA7D5F305664}"/>
              </a:ext>
            </a:extLst>
          </p:cNvPr>
          <p:cNvSpPr/>
          <p:nvPr/>
        </p:nvSpPr>
        <p:spPr>
          <a:xfrm>
            <a:off x="9218978" y="288900"/>
            <a:ext cx="144000" cy="14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7231DF0-BFDC-E643-9869-72E0550AE26F}"/>
              </a:ext>
            </a:extLst>
          </p:cNvPr>
          <p:cNvSpPr/>
          <p:nvPr/>
        </p:nvSpPr>
        <p:spPr>
          <a:xfrm>
            <a:off x="10181488" y="288900"/>
            <a:ext cx="144000" cy="14400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solidFill>
              <a:srgbClr val="79A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D3CDAD0-5983-EC97-C259-66595029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597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3CD2FE-5344-1145-BD3E-B43A96C1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12380A-27DF-45D8-9F1D-E28D2D09DC4A}" type="slidenum">
              <a:rPr lang="fr-FR" smtClean="0"/>
              <a:pPr algn="ctr"/>
              <a:t>13</a:t>
            </a:fld>
            <a:endParaRPr lang="fr-FR" b="1" dirty="0"/>
          </a:p>
        </p:txBody>
      </p:sp>
      <p:sp>
        <p:nvSpPr>
          <p:cNvPr id="7" name="Rectangle à coins arrondis 75">
            <a:extLst>
              <a:ext uri="{FF2B5EF4-FFF2-40B4-BE49-F238E27FC236}">
                <a16:creationId xmlns:a16="http://schemas.microsoft.com/office/drawing/2014/main" id="{B8E1D8E1-725E-AF49-A085-7F54648737B1}"/>
              </a:ext>
            </a:extLst>
          </p:cNvPr>
          <p:cNvSpPr/>
          <p:nvPr/>
        </p:nvSpPr>
        <p:spPr>
          <a:xfrm>
            <a:off x="838200" y="1699961"/>
            <a:ext cx="2369457" cy="8341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 Light" panose="02000504040000020003" pitchFamily="2" charset="0"/>
              </a:rPr>
              <a:t>Traitement de l’image</a:t>
            </a:r>
          </a:p>
        </p:txBody>
      </p:sp>
      <p:sp>
        <p:nvSpPr>
          <p:cNvPr id="8" name="Rectangle à coins arrondis 75">
            <a:extLst>
              <a:ext uri="{FF2B5EF4-FFF2-40B4-BE49-F238E27FC236}">
                <a16:creationId xmlns:a16="http://schemas.microsoft.com/office/drawing/2014/main" id="{B09AA996-85F6-7D47-BBE6-6A35BFC1C53A}"/>
              </a:ext>
            </a:extLst>
          </p:cNvPr>
          <p:cNvSpPr/>
          <p:nvPr/>
        </p:nvSpPr>
        <p:spPr>
          <a:xfrm>
            <a:off x="838200" y="4192349"/>
            <a:ext cx="2369457" cy="83418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 Light" panose="02000504040000020003" pitchFamily="2" charset="0"/>
              </a:rPr>
              <a:t>Standardisation des index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12E33F-DA89-CC41-A49B-1C417F0D8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378" y="3848025"/>
            <a:ext cx="6530163" cy="17350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1B924DC-5BC9-5B44-8E37-9F0FC4115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9453" y="1462895"/>
            <a:ext cx="6183088" cy="214249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1E12BC2-69F6-6941-84DC-50B52F38F3BA}"/>
              </a:ext>
            </a:extLst>
          </p:cNvPr>
          <p:cNvSpPr txBox="1"/>
          <p:nvPr/>
        </p:nvSpPr>
        <p:spPr>
          <a:xfrm>
            <a:off x="838200" y="2611113"/>
            <a:ext cx="2667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DINPro Light" panose="02000504040000020003" pitchFamily="2" charset="0"/>
              </a:rPr>
              <a:t>Rééchantillonage</a:t>
            </a:r>
            <a:r>
              <a:rPr lang="fr-FR" sz="1600" dirty="0">
                <a:latin typeface="DINPro Light" panose="02000504040000020003" pitchFamily="2" charset="0"/>
              </a:rPr>
              <a:t> de la taille des </a:t>
            </a:r>
            <a:r>
              <a:rPr lang="fr-FR" sz="1600" dirty="0" err="1">
                <a:latin typeface="DINPro Light" panose="02000504040000020003" pitchFamily="2" charset="0"/>
              </a:rPr>
              <a:t>voxels</a:t>
            </a:r>
            <a:endParaRPr lang="fr-FR" sz="1600" dirty="0">
              <a:latin typeface="DINPro Light" panose="02000504040000020003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85D2EBD-9BB8-5E4D-8167-D13D39F45913}"/>
              </a:ext>
            </a:extLst>
          </p:cNvPr>
          <p:cNvSpPr txBox="1"/>
          <p:nvPr/>
        </p:nvSpPr>
        <p:spPr>
          <a:xfrm>
            <a:off x="838200" y="3183131"/>
            <a:ext cx="2422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DINPro Light" panose="02000504040000020003" pitchFamily="2" charset="0"/>
              </a:rPr>
              <a:t>Discrétisation de l’image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06BEC-84F0-2146-8121-0831320F2D7A}"/>
              </a:ext>
            </a:extLst>
          </p:cNvPr>
          <p:cNvSpPr/>
          <p:nvPr/>
        </p:nvSpPr>
        <p:spPr>
          <a:xfrm>
            <a:off x="8077762" y="5762723"/>
            <a:ext cx="2704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 err="1">
                <a:latin typeface="DINPro Light" panose="02000504040000020003" pitchFamily="2" charset="0"/>
              </a:rPr>
              <a:t>Reuzé</a:t>
            </a:r>
            <a:r>
              <a:rPr lang="fr-FR" sz="1400" dirty="0">
                <a:latin typeface="DINPro Light" panose="02000504040000020003" pitchFamily="2" charset="0"/>
              </a:rPr>
              <a:t> S </a:t>
            </a:r>
            <a:r>
              <a:rPr lang="fr-FR" sz="1400" i="1" dirty="0">
                <a:latin typeface="DINPro Light" panose="02000504040000020003" pitchFamily="2" charset="0"/>
              </a:rPr>
              <a:t>et al.</a:t>
            </a:r>
            <a:r>
              <a:rPr lang="fr-FR" sz="1400" dirty="0">
                <a:latin typeface="DINPro Light" panose="02000504040000020003" pitchFamily="2" charset="0"/>
              </a:rPr>
              <a:t> </a:t>
            </a:r>
            <a:r>
              <a:rPr lang="fr-FR" sz="1400" dirty="0" err="1">
                <a:latin typeface="DINPro Light" panose="02000504040000020003" pitchFamily="2" charset="0"/>
              </a:rPr>
              <a:t>Oncotarget</a:t>
            </a:r>
            <a:r>
              <a:rPr lang="fr-FR" sz="1400" dirty="0">
                <a:latin typeface="DINPro Light" panose="02000504040000020003" pitchFamily="2" charset="0"/>
              </a:rPr>
              <a:t> 2017</a:t>
            </a:r>
          </a:p>
          <a:p>
            <a:pPr algn="r"/>
            <a:r>
              <a:rPr lang="fr-FR" sz="1400" dirty="0" err="1">
                <a:latin typeface="DINPro Light" panose="02000504040000020003" pitchFamily="2" charset="0"/>
              </a:rPr>
              <a:t>Reuzé</a:t>
            </a:r>
            <a:r>
              <a:rPr lang="fr-FR" sz="1400" dirty="0">
                <a:latin typeface="DINPro Light" panose="02000504040000020003" pitchFamily="2" charset="0"/>
              </a:rPr>
              <a:t> S </a:t>
            </a:r>
            <a:r>
              <a:rPr lang="fr-FR" sz="1400" i="1" dirty="0">
                <a:latin typeface="DINPro Light" panose="02000504040000020003" pitchFamily="2" charset="0"/>
              </a:rPr>
              <a:t>et al.</a:t>
            </a:r>
            <a:r>
              <a:rPr lang="fr-FR" sz="1400" dirty="0">
                <a:latin typeface="DINPro Light" panose="02000504040000020003" pitchFamily="2" charset="0"/>
              </a:rPr>
              <a:t> IJROBP 2018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D890CF20-6005-5A4B-1FB3-CF1480DBD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C576216-80B7-F0AB-0A14-6882DD63C3D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DINPro Light" panose="02000504040000020003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Normalisation des images</a:t>
            </a:r>
          </a:p>
        </p:txBody>
      </p:sp>
    </p:spTree>
    <p:extLst>
      <p:ext uri="{BB962C8B-B14F-4D97-AF65-F5344CB8AC3E}">
        <p14:creationId xmlns:p14="http://schemas.microsoft.com/office/powerpoint/2010/main" val="35042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D5CA50-55B3-2349-8E3C-9A2783D1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12380A-27DF-45D8-9F1D-E28D2D09DC4A}" type="slidenum">
              <a:rPr lang="fr-FR" smtClean="0"/>
              <a:pPr algn="ctr"/>
              <a:t>14</a:t>
            </a:fld>
            <a:endParaRPr lang="fr-FR" b="1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57775C4-0051-D049-A43F-942C6FC744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DINPro Light" panose="02000504040000020003" pitchFamily="2" charset="0"/>
                <a:ea typeface="+mj-ea"/>
                <a:cs typeface="+mj-cs"/>
              </a:defRPr>
            </a:lvl1pPr>
          </a:lstStyle>
          <a:p>
            <a:r>
              <a:rPr lang="fr-FR" sz="3600" dirty="0"/>
              <a:t>Machine </a:t>
            </a:r>
            <a:r>
              <a:rPr lang="fr-FR" sz="3600" dirty="0" err="1"/>
              <a:t>learning</a:t>
            </a:r>
            <a:r>
              <a:rPr lang="fr-FR" sz="3600" dirty="0"/>
              <a:t> – </a:t>
            </a:r>
          </a:p>
          <a:p>
            <a:r>
              <a:rPr lang="fr-FR" sz="3600" dirty="0"/>
              <a:t>apprentissage automatique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27AEC9-C076-9960-2EE6-9530900C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63" y="1508383"/>
            <a:ext cx="8147538" cy="454137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454B81B-3399-2513-0465-898550EC52EB}"/>
              </a:ext>
            </a:extLst>
          </p:cNvPr>
          <p:cNvSpPr txBox="1"/>
          <p:nvPr/>
        </p:nvSpPr>
        <p:spPr>
          <a:xfrm>
            <a:off x="7469760" y="6099643"/>
            <a:ext cx="398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+mj-lt"/>
              </a:rPr>
              <a:t>Sun R, Deutsch E, Fournier L, Bulletin du cancer 2022</a:t>
            </a:r>
          </a:p>
        </p:txBody>
      </p:sp>
      <p:sp>
        <p:nvSpPr>
          <p:cNvPr id="7" name="Marcador de fecha 1">
            <a:extLst>
              <a:ext uri="{FF2B5EF4-FFF2-40B4-BE49-F238E27FC236}">
                <a16:creationId xmlns:a16="http://schemas.microsoft.com/office/drawing/2014/main" id="{F773BC32-027B-3F03-05E9-369E8667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36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34C52951-2ABC-754A-BCCD-8BB713BD5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4015"/>
            <a:ext cx="10972800" cy="1142360"/>
          </a:xfrm>
        </p:spPr>
        <p:txBody>
          <a:bodyPr>
            <a:normAutofit/>
          </a:bodyPr>
          <a:lstStyle/>
          <a:p>
            <a:r>
              <a:rPr lang="fr-FR" sz="2800" dirty="0">
                <a:latin typeface="DINPro-Light" panose="02000504040000020003" pitchFamily="2" charset="0"/>
              </a:rPr>
              <a:t>Validité des études radiomiques</a:t>
            </a:r>
            <a:endParaRPr lang="en-US" sz="2800" dirty="0">
              <a:latin typeface="DINPro-Light" panose="02000504040000020003" pitchFamily="2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1148C6B-3A99-D649-B75D-1855C4514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" t="2313"/>
          <a:stretch/>
        </p:blipFill>
        <p:spPr bwMode="auto">
          <a:xfrm>
            <a:off x="-35170" y="1691920"/>
            <a:ext cx="6361187" cy="390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2AB7445-41CF-5F47-8E15-AA8E8B231DEC}"/>
              </a:ext>
            </a:extLst>
          </p:cNvPr>
          <p:cNvSpPr txBox="1"/>
          <p:nvPr/>
        </p:nvSpPr>
        <p:spPr>
          <a:xfrm>
            <a:off x="2080724" y="5851863"/>
            <a:ext cx="2506449" cy="369330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Lambin et al, NRCO 2017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pic>
        <p:nvPicPr>
          <p:cNvPr id="13" name="Picture 2" descr="https://lh4.googleusercontent.com/oCYn-FcVji5Uy5Iq9XBJFsZaBSxmQb02aXVdxxZHCad_Cd0sfiVog-q5aYFdMhl14dgOY6cWifdPtXo5I5698e74eZNGSnLsjniCmCR5zHzOf4Md9k6KwlO7vGy7dYMYjPwrXfU">
            <a:extLst>
              <a:ext uri="{FF2B5EF4-FFF2-40B4-BE49-F238E27FC236}">
                <a16:creationId xmlns:a16="http://schemas.microsoft.com/office/drawing/2014/main" id="{025FE798-9E08-044F-98E1-7650C957A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65" y="1138624"/>
            <a:ext cx="4872235" cy="168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https://lh3.googleusercontent.com/MlKOCnza30q3vBSspgnTAosTo8_cseOVOyynyjhEGJl1UrTMUiyexTejtEGQUKw0yqEOpX6dlVYiqdyV3ZA-Rhp_6Sl4y8H6sApAyMMuK9kZ33Brsle2wWfmP4W1YgJPbXTqR8U">
            <a:extLst>
              <a:ext uri="{FF2B5EF4-FFF2-40B4-BE49-F238E27FC236}">
                <a16:creationId xmlns:a16="http://schemas.microsoft.com/office/drawing/2014/main" id="{1DE756D8-7E84-1745-9DBC-70BC2514F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740" y="2901549"/>
            <a:ext cx="5865983" cy="263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6E89F3-D324-8E46-8542-EEA48D8B1070}"/>
              </a:ext>
            </a:extLst>
          </p:cNvPr>
          <p:cNvSpPr/>
          <p:nvPr/>
        </p:nvSpPr>
        <p:spPr>
          <a:xfrm>
            <a:off x="1196897" y="1291810"/>
            <a:ext cx="3185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“Radiomics Quality Score”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08EEA-DF17-4941-9930-6B3B43B41A50}"/>
              </a:ext>
            </a:extLst>
          </p:cNvPr>
          <p:cNvSpPr/>
          <p:nvPr/>
        </p:nvSpPr>
        <p:spPr>
          <a:xfrm>
            <a:off x="7815815" y="5792213"/>
            <a:ext cx="3455427" cy="861772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Zwanenburg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 A et al. Radiology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6251E342-5720-9D40-E98E-BE79CB11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392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56;p26">
            <a:extLst>
              <a:ext uri="{FF2B5EF4-FFF2-40B4-BE49-F238E27FC236}">
                <a16:creationId xmlns:a16="http://schemas.microsoft.com/office/drawing/2014/main" id="{586F7909-42B9-8948-9368-19CEA6014F5B}"/>
              </a:ext>
            </a:extLst>
          </p:cNvPr>
          <p:cNvSpPr txBox="1">
            <a:spLocks/>
          </p:cNvSpPr>
          <p:nvPr/>
        </p:nvSpPr>
        <p:spPr>
          <a:xfrm>
            <a:off x="492487" y="401960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568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Radiomique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 et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immunothérapie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 ?</a:t>
            </a:r>
          </a:p>
        </p:txBody>
      </p:sp>
      <p:sp>
        <p:nvSpPr>
          <p:cNvPr id="2025" name="Google Shape;74;p27">
            <a:extLst>
              <a:ext uri="{FF2B5EF4-FFF2-40B4-BE49-F238E27FC236}">
                <a16:creationId xmlns:a16="http://schemas.microsoft.com/office/drawing/2014/main" id="{FF5692F0-1D32-6346-98DC-6C1316F04CD0}"/>
              </a:ext>
            </a:extLst>
          </p:cNvPr>
          <p:cNvSpPr txBox="1">
            <a:spLocks/>
          </p:cNvSpPr>
          <p:nvPr/>
        </p:nvSpPr>
        <p:spPr>
          <a:xfrm>
            <a:off x="8075806" y="5859767"/>
            <a:ext cx="3505352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8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8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54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 Light" panose="020F0302020204030204"/>
              <a:cs typeface="Arial"/>
              <a:sym typeface="Arial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B8DDCD4-130D-5843-8A63-9E915D8EAF45}"/>
              </a:ext>
            </a:extLst>
          </p:cNvPr>
          <p:cNvCxnSpPr>
            <a:cxnSpLocks/>
          </p:cNvCxnSpPr>
          <p:nvPr/>
        </p:nvCxnSpPr>
        <p:spPr>
          <a:xfrm flipV="1">
            <a:off x="6133506" y="1675393"/>
            <a:ext cx="0" cy="418437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tx1">
                    <a:lumMod val="95000"/>
                    <a:lumOff val="5000"/>
                  </a:schemeClr>
                </a:gs>
                <a:gs pos="83000">
                  <a:schemeClr val="tx1">
                    <a:lumMod val="95000"/>
                    <a:lumOff val="5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A5CA601-C93C-F94A-81A0-357AA915F6F7}"/>
              </a:ext>
            </a:extLst>
          </p:cNvPr>
          <p:cNvSpPr/>
          <p:nvPr/>
        </p:nvSpPr>
        <p:spPr>
          <a:xfrm>
            <a:off x="6351220" y="846211"/>
            <a:ext cx="5608535" cy="5567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Voies de signalisations moléculaires de la réponse immunitaire, inflammation, lymphocytes infiltrant la tumeur 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TILs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PD-L1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Grossman et al.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eLife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Tang et al.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Chen et al.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Eur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Radiol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MSI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Golia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Pernicka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al.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Abdom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Radiol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environnement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-&gt;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réponse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à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l’immunothérapie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CD8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Sun et al. Lancet oncol 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TMB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He et al. J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Immunother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Cancer. 2020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PDL1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Mu et al. J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Immunother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Cancer.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Hypoxie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Tunali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al. JNCI Cancer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Spectr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Réponse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à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l’immunothérapie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directement</a:t>
            </a:r>
            <a:endParaRPr lang="en-US" dirty="0">
              <a:solidFill>
                <a:srgbClr val="E7E6E6">
                  <a:lumMod val="25000"/>
                </a:srgbClr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Tunali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al. Lung Cancer 2019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Trebeshi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al. Ann oncol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Khorrami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al. Cancer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Immunol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Mu et al. EJNMMI 2020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Liu et al. Front Oncol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MDSC-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targeting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immunotherapy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Devkota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Adv. 2020 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mice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E6CD78FE-EEB2-03BD-309B-19B3F931A14F}"/>
              </a:ext>
            </a:extLst>
          </p:cNvPr>
          <p:cNvGraphicFramePr>
            <a:graphicFrameLocks/>
          </p:cNvGraphicFramePr>
          <p:nvPr/>
        </p:nvGraphicFramePr>
        <p:xfrm>
          <a:off x="492487" y="1651947"/>
          <a:ext cx="5241665" cy="4184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66D0846E-13B5-23EC-D30F-C0037BDF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824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>
            <a:extLst>
              <a:ext uri="{FF2B5EF4-FFF2-40B4-BE49-F238E27FC236}">
                <a16:creationId xmlns:a16="http://schemas.microsoft.com/office/drawing/2014/main" id="{33CDDC11-8B4B-B147-8840-873103CB8652}"/>
              </a:ext>
            </a:extLst>
          </p:cNvPr>
          <p:cNvSpPr txBox="1"/>
          <p:nvPr/>
        </p:nvSpPr>
        <p:spPr>
          <a:xfrm>
            <a:off x="635000" y="1355661"/>
            <a:ext cx="490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Prédiction des Lymphocytes T CD8 par radiomique sur scanner injectés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24572FC-46FA-4A57-8899-2ED9787DB89C}"/>
              </a:ext>
            </a:extLst>
          </p:cNvPr>
          <p:cNvSpPr txBox="1"/>
          <p:nvPr/>
        </p:nvSpPr>
        <p:spPr>
          <a:xfrm>
            <a:off x="8357090" y="5878714"/>
            <a:ext cx="3095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Sun R, et al – Lancet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Oncol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 2018</a:t>
            </a:r>
          </a:p>
        </p:txBody>
      </p:sp>
      <p:sp>
        <p:nvSpPr>
          <p:cNvPr id="58" name="Espace réservé de la date 3">
            <a:extLst>
              <a:ext uri="{FF2B5EF4-FFF2-40B4-BE49-F238E27FC236}">
                <a16:creationId xmlns:a16="http://schemas.microsoft.com/office/drawing/2014/main" id="{2B208586-FBB6-44F6-B729-11EDB0BFDAA9}"/>
              </a:ext>
            </a:extLst>
          </p:cNvPr>
          <p:cNvSpPr txBox="1">
            <a:spLocks/>
          </p:cNvSpPr>
          <p:nvPr/>
        </p:nvSpPr>
        <p:spPr>
          <a:xfrm>
            <a:off x="635000" y="6527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959B6-2151-4447-82EA-B7D61A1592E4}" type="datetime1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Espace réservé du numéro de diapositive 5">
            <a:extLst>
              <a:ext uri="{FF2B5EF4-FFF2-40B4-BE49-F238E27FC236}">
                <a16:creationId xmlns:a16="http://schemas.microsoft.com/office/drawing/2014/main" id="{8835036C-14EE-4C0D-8AF7-9F33BFCF5F69}"/>
              </a:ext>
            </a:extLst>
          </p:cNvPr>
          <p:cNvSpPr txBox="1">
            <a:spLocks/>
          </p:cNvSpPr>
          <p:nvPr/>
        </p:nvSpPr>
        <p:spPr>
          <a:xfrm>
            <a:off x="8729663" y="651192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74336B-2C83-EB42-B658-0CE6E4FB962F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D76368A9-4A37-45FD-AC21-2BAADA6091E4}"/>
              </a:ext>
            </a:extLst>
          </p:cNvPr>
          <p:cNvSpPr txBox="1">
            <a:spLocks/>
          </p:cNvSpPr>
          <p:nvPr/>
        </p:nvSpPr>
        <p:spPr bwMode="auto">
          <a:xfrm>
            <a:off x="518511" y="718859"/>
            <a:ext cx="3393916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Signature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radiomique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 CD8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DD44B4-489D-4CD7-B0A4-6E94D36C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831" y="2052857"/>
            <a:ext cx="4583632" cy="356197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1957594-2478-4861-9D5F-6B866ECB8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37" y="2308295"/>
            <a:ext cx="6155165" cy="3051104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133E01-D75B-47F9-6F33-28C95A58D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83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A7D1114-512D-D840-A2C7-9075C57C8796}"/>
              </a:ext>
            </a:extLst>
          </p:cNvPr>
          <p:cNvSpPr txBox="1"/>
          <p:nvPr/>
        </p:nvSpPr>
        <p:spPr>
          <a:xfrm>
            <a:off x="739626" y="1050948"/>
            <a:ext cx="8935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Différencie l’infiltration lymphocytaire CD8 haute vs faible estimée en transcriptomique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4" name="Espace réservé du numéro de diapositive 4">
            <a:extLst>
              <a:ext uri="{FF2B5EF4-FFF2-40B4-BE49-F238E27FC236}">
                <a16:creationId xmlns:a16="http://schemas.microsoft.com/office/drawing/2014/main" id="{54FD6042-9041-6C49-9C0D-D0540A712421}"/>
              </a:ext>
            </a:extLst>
          </p:cNvPr>
          <p:cNvSpPr txBox="1">
            <a:spLocks/>
          </p:cNvSpPr>
          <p:nvPr/>
        </p:nvSpPr>
        <p:spPr bwMode="auto">
          <a:xfrm>
            <a:off x="8737600" y="6519863"/>
            <a:ext cx="284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400" rtl="0" eaLnBrk="1" latinLnBrk="0" hangingPunct="1">
              <a:spcBef>
                <a:spcPct val="20000"/>
              </a:spcBef>
              <a:buClr>
                <a:srgbClr val="B1B422"/>
              </a:buClr>
              <a:buSzPct val="80000"/>
              <a:buFont typeface="Wingdings" pitchFamily="2" charset="2"/>
              <a:buChar char="l"/>
              <a:defRPr sz="2400" b="1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1B422"/>
              </a:buClr>
              <a:buFont typeface="Arial Black" panose="020B0604020202020204" pitchFamily="34" charset="0"/>
              <a:buChar char="&gt;"/>
              <a:defRPr sz="22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B1B42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1A570B-7375-784A-B648-AB3DE313840B}" type="slidenum">
              <a:rPr kumimoji="0" lang="fr-FR" alt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alt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410D97EB-7E83-F24B-A1CC-052C1DA632AB}"/>
              </a:ext>
            </a:extLst>
          </p:cNvPr>
          <p:cNvSpPr txBox="1">
            <a:spLocks/>
          </p:cNvSpPr>
          <p:nvPr/>
        </p:nvSpPr>
        <p:spPr bwMode="auto">
          <a:xfrm>
            <a:off x="706438" y="6540500"/>
            <a:ext cx="2844800" cy="3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400" rtl="0" eaLnBrk="1" latinLnBrk="0" hangingPunct="1">
              <a:spcBef>
                <a:spcPct val="20000"/>
              </a:spcBef>
              <a:buClr>
                <a:srgbClr val="B1B422"/>
              </a:buClr>
              <a:buSzPct val="80000"/>
              <a:buFont typeface="Wingdings" pitchFamily="2" charset="2"/>
              <a:buChar char="l"/>
              <a:defRPr sz="2400" b="1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1B422"/>
              </a:buClr>
              <a:buFont typeface="Arial Black" panose="020B0604020202020204" pitchFamily="34" charset="0"/>
              <a:buChar char="&gt;"/>
              <a:defRPr sz="22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B1B42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B1B422"/>
              </a:buClr>
              <a:buFont typeface="Arial" panose="020B0604020202020204" pitchFamily="34" charset="0"/>
              <a:buChar char="•"/>
              <a:defRPr sz="1800" kern="1200">
                <a:solidFill>
                  <a:srgbClr val="5C5262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C0B995-DCA7-524F-89ED-9446DD3C959E}" type="datetime1">
              <a:rPr kumimoji="0" lang="fr-FR" alt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altLang="fr-FR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F4D6281-7D4E-4645-AA48-0BB960A5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3" y="1625834"/>
            <a:ext cx="4557212" cy="245412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0226F1E-FC35-4389-9398-736E67E1A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55" y="4069114"/>
            <a:ext cx="4974235" cy="2247832"/>
          </a:xfrm>
          <a:prstGeom prst="rect">
            <a:avLst/>
          </a:prstGeom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FE38D244-DAF8-485F-8263-A7737F2CEDAA}"/>
              </a:ext>
            </a:extLst>
          </p:cNvPr>
          <p:cNvGrpSpPr/>
          <p:nvPr/>
        </p:nvGrpSpPr>
        <p:grpSpPr>
          <a:xfrm>
            <a:off x="6283782" y="2547165"/>
            <a:ext cx="4365634" cy="3259887"/>
            <a:chOff x="2752777" y="2381693"/>
            <a:chExt cx="4066000" cy="3377652"/>
          </a:xfrm>
        </p:grpSpPr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DA64729B-85CD-4753-8993-EBAC70CE5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17"/>
            <a:stretch/>
          </p:blipFill>
          <p:spPr>
            <a:xfrm>
              <a:off x="2752777" y="2381693"/>
              <a:ext cx="3912350" cy="2870791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56578B60-531F-47CE-9D46-52FD10226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" t="72791" b="20902"/>
            <a:stretch/>
          </p:blipFill>
          <p:spPr>
            <a:xfrm>
              <a:off x="2903136" y="5249763"/>
              <a:ext cx="3758529" cy="279516"/>
            </a:xfrm>
            <a:prstGeom prst="rect">
              <a:avLst/>
            </a:prstGeom>
          </p:spPr>
        </p:pic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544DD4A5-7CA4-4713-ACFF-A691DC74F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2" t="65535" b="31203"/>
            <a:stretch/>
          </p:blipFill>
          <p:spPr>
            <a:xfrm>
              <a:off x="3105447" y="5208153"/>
              <a:ext cx="2600614" cy="105182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3CE9D1C1-F9E7-43F1-8FF6-0F3C54370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5" t="85517" r="-93" b="10866"/>
            <a:stretch/>
          </p:blipFill>
          <p:spPr>
            <a:xfrm>
              <a:off x="2908803" y="5470885"/>
              <a:ext cx="3758529" cy="160284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A870C304-ABB2-469B-81A4-52C4D48ED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4" t="92714" r="-3942" b="3891"/>
            <a:stretch/>
          </p:blipFill>
          <p:spPr>
            <a:xfrm>
              <a:off x="3060248" y="5608981"/>
              <a:ext cx="3758529" cy="150364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19F3BA4-A96F-4D65-B9E5-C8AC046C3C70}"/>
                </a:ext>
              </a:extLst>
            </p:cNvPr>
            <p:cNvSpPr/>
            <p:nvPr/>
          </p:nvSpPr>
          <p:spPr>
            <a:xfrm>
              <a:off x="2778753" y="5129044"/>
              <a:ext cx="150359" cy="156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0A993BC6-99A1-44BD-8893-AB1D4B6DA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0" t="78460" r="88992" b="14769"/>
            <a:stretch/>
          </p:blipFill>
          <p:spPr>
            <a:xfrm>
              <a:off x="3135631" y="5313335"/>
              <a:ext cx="45719" cy="300041"/>
            </a:xfrm>
            <a:prstGeom prst="rect">
              <a:avLst/>
            </a:prstGeom>
          </p:spPr>
        </p:pic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655E37CF-2A46-0141-B578-464AB2FCA79C}"/>
              </a:ext>
            </a:extLst>
          </p:cNvPr>
          <p:cNvSpPr txBox="1"/>
          <p:nvPr/>
        </p:nvSpPr>
        <p:spPr>
          <a:xfrm>
            <a:off x="2463487" y="1658379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N=135 pts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12B92EF-6B5C-CC44-A742-F2C6DE259360}"/>
              </a:ext>
            </a:extLst>
          </p:cNvPr>
          <p:cNvSpPr txBox="1"/>
          <p:nvPr/>
        </p:nvSpPr>
        <p:spPr>
          <a:xfrm>
            <a:off x="4871942" y="1696346"/>
            <a:ext cx="823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N=119 pts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159A81D-0113-3646-9DCE-E3E7BE674243}"/>
              </a:ext>
            </a:extLst>
          </p:cNvPr>
          <p:cNvSpPr txBox="1"/>
          <p:nvPr/>
        </p:nvSpPr>
        <p:spPr>
          <a:xfrm>
            <a:off x="6725198" y="2244300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>
                <a:latin typeface="DINPro-Light" panose="02000504040000020003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N=137 pts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1505135-9061-8B44-A237-5BD1F96C2A63}"/>
              </a:ext>
            </a:extLst>
          </p:cNvPr>
          <p:cNvSpPr txBox="1"/>
          <p:nvPr/>
        </p:nvSpPr>
        <p:spPr>
          <a:xfrm>
            <a:off x="6654897" y="1607476"/>
            <a:ext cx="4861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latin typeface="DINPro-Light" panose="02000504040000020003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Associé à la survie globale des patients traités par anti-PD-1/PD-L1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6F0D529-55B5-3B44-9305-EE5F7B1CA9CB}"/>
              </a:ext>
            </a:extLst>
          </p:cNvPr>
          <p:cNvSpPr txBox="1"/>
          <p:nvPr/>
        </p:nvSpPr>
        <p:spPr>
          <a:xfrm>
            <a:off x="9217927" y="6039947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>
                <a:latin typeface="DINPro-Light" panose="02000504040000020003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Sun R et al. Lancet  Oncol 2018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2738F6E-F89A-468D-B028-C9490B6B0441}"/>
              </a:ext>
            </a:extLst>
          </p:cNvPr>
          <p:cNvSpPr txBox="1"/>
          <p:nvPr/>
        </p:nvSpPr>
        <p:spPr>
          <a:xfrm>
            <a:off x="293077" y="54657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41FB34A8-8AA3-7C41-8204-4EED60F0B02F}"/>
              </a:ext>
            </a:extLst>
          </p:cNvPr>
          <p:cNvSpPr txBox="1">
            <a:spLocks/>
          </p:cNvSpPr>
          <p:nvPr/>
        </p:nvSpPr>
        <p:spPr bwMode="auto">
          <a:xfrm>
            <a:off x="420037" y="605601"/>
            <a:ext cx="3393916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Signature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radiomique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 CD8</a:t>
            </a:r>
          </a:p>
        </p:txBody>
      </p:sp>
      <p:sp>
        <p:nvSpPr>
          <p:cNvPr id="6" name="Marcador de fecha 1">
            <a:extLst>
              <a:ext uri="{FF2B5EF4-FFF2-40B4-BE49-F238E27FC236}">
                <a16:creationId xmlns:a16="http://schemas.microsoft.com/office/drawing/2014/main" id="{D11D8571-5A64-EF61-DF57-69BB8CE7B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11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56;p26">
            <a:extLst>
              <a:ext uri="{FF2B5EF4-FFF2-40B4-BE49-F238E27FC236}">
                <a16:creationId xmlns:a16="http://schemas.microsoft.com/office/drawing/2014/main" id="{16611C2B-21DB-BA46-A4AC-9C5378E31F07}"/>
              </a:ext>
            </a:extLst>
          </p:cNvPr>
          <p:cNvSpPr txBox="1">
            <a:spLocks/>
          </p:cNvSpPr>
          <p:nvPr/>
        </p:nvSpPr>
        <p:spPr>
          <a:xfrm>
            <a:off x="855220" y="1004931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568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Patients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5A5C832-AE7D-364D-94A3-207EB3D5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97" y="1841301"/>
            <a:ext cx="8829096" cy="3770964"/>
          </a:xfrm>
          <a:prstGeom prst="rect">
            <a:avLst/>
          </a:prstGeom>
        </p:spPr>
      </p:pic>
      <p:sp>
        <p:nvSpPr>
          <p:cNvPr id="57" name="Espace réservé de la date 3">
            <a:extLst>
              <a:ext uri="{FF2B5EF4-FFF2-40B4-BE49-F238E27FC236}">
                <a16:creationId xmlns:a16="http://schemas.microsoft.com/office/drawing/2014/main" id="{C8DD8581-2D4F-2846-BE40-4F2FFD0AF94B}"/>
              </a:ext>
            </a:extLst>
          </p:cNvPr>
          <p:cNvSpPr txBox="1">
            <a:spLocks/>
          </p:cNvSpPr>
          <p:nvPr/>
        </p:nvSpPr>
        <p:spPr>
          <a:xfrm>
            <a:off x="635000" y="6527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959B6-2151-4447-82EA-B7D61A1592E4}" type="datetime1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Espace réservé du numéro de diapositive 5">
            <a:extLst>
              <a:ext uri="{FF2B5EF4-FFF2-40B4-BE49-F238E27FC236}">
                <a16:creationId xmlns:a16="http://schemas.microsoft.com/office/drawing/2014/main" id="{7701600F-B5BB-F44E-9DBF-2BBF1D5B8B69}"/>
              </a:ext>
            </a:extLst>
          </p:cNvPr>
          <p:cNvSpPr txBox="1">
            <a:spLocks/>
          </p:cNvSpPr>
          <p:nvPr/>
        </p:nvSpPr>
        <p:spPr>
          <a:xfrm>
            <a:off x="8729663" y="651192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74336B-2C83-EB42-B658-0CE6E4FB962F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Google Shape;74;p27">
            <a:extLst>
              <a:ext uri="{FF2B5EF4-FFF2-40B4-BE49-F238E27FC236}">
                <a16:creationId xmlns:a16="http://schemas.microsoft.com/office/drawing/2014/main" id="{B3AC6C1E-2A53-394B-B4B0-9BD4FCD3FAAC}"/>
              </a:ext>
            </a:extLst>
          </p:cNvPr>
          <p:cNvSpPr txBox="1">
            <a:spLocks/>
          </p:cNvSpPr>
          <p:nvPr/>
        </p:nvSpPr>
        <p:spPr>
          <a:xfrm>
            <a:off x="-202239" y="5935095"/>
            <a:ext cx="3505352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8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8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54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 panose="020F0302020204030204"/>
                <a:cs typeface="Arial"/>
                <a:sym typeface="Arial"/>
              </a:rPr>
              <a:t>Sun et al. JITC 2020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04BEA03-350B-8B45-A14F-3312E7170F1C}"/>
              </a:ext>
            </a:extLst>
          </p:cNvPr>
          <p:cNvSpPr txBox="1">
            <a:spLocks/>
          </p:cNvSpPr>
          <p:nvPr/>
        </p:nvSpPr>
        <p:spPr bwMode="auto">
          <a:xfrm>
            <a:off x="418498" y="464458"/>
            <a:ext cx="5561388" cy="540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Utile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 radio-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immunothérapie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 (RTIO)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3D1A0B3-0706-5047-91BD-4A076A27981B}"/>
              </a:ext>
            </a:extLst>
          </p:cNvPr>
          <p:cNvGrpSpPr/>
          <p:nvPr/>
        </p:nvGrpSpPr>
        <p:grpSpPr>
          <a:xfrm>
            <a:off x="10152063" y="2021715"/>
            <a:ext cx="1068089" cy="2937243"/>
            <a:chOff x="11929487" y="1747270"/>
            <a:chExt cx="1291172" cy="355072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AEBEBB8-3848-C644-A332-FEEDB6089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9487" y="1747270"/>
              <a:ext cx="1291172" cy="3550722"/>
            </a:xfrm>
            <a:prstGeom prst="rect">
              <a:avLst/>
            </a:prstGeom>
          </p:spPr>
        </p:pic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77355F5-70C4-C844-A392-D523F13FC6D5}"/>
                </a:ext>
              </a:extLst>
            </p:cNvPr>
            <p:cNvSpPr/>
            <p:nvPr/>
          </p:nvSpPr>
          <p:spPr>
            <a:xfrm>
              <a:off x="12689840" y="3409815"/>
              <a:ext cx="252914" cy="2256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A32079B-3B96-B64A-AEBD-48C8B393BDF0}"/>
                </a:ext>
              </a:extLst>
            </p:cNvPr>
            <p:cNvSpPr/>
            <p:nvPr/>
          </p:nvSpPr>
          <p:spPr>
            <a:xfrm>
              <a:off x="12728313" y="3635446"/>
              <a:ext cx="252914" cy="2256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0397072-27D3-6C4C-AD49-8035EBE5880D}"/>
                </a:ext>
              </a:extLst>
            </p:cNvPr>
            <p:cNvSpPr/>
            <p:nvPr/>
          </p:nvSpPr>
          <p:spPr>
            <a:xfrm>
              <a:off x="12235966" y="3635445"/>
              <a:ext cx="252914" cy="2256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DC61CA7F-7994-6A80-96A1-E1A841D7503D}"/>
              </a:ext>
            </a:extLst>
          </p:cNvPr>
          <p:cNvSpPr txBox="1"/>
          <p:nvPr/>
        </p:nvSpPr>
        <p:spPr>
          <a:xfrm>
            <a:off x="9900818" y="1639170"/>
            <a:ext cx="1673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94 patients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8758CD7-5990-4162-9988-4E9051B4E4F9}"/>
              </a:ext>
            </a:extLst>
          </p:cNvPr>
          <p:cNvSpPr txBox="1"/>
          <p:nvPr/>
        </p:nvSpPr>
        <p:spPr>
          <a:xfrm>
            <a:off x="9283696" y="5009084"/>
            <a:ext cx="284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100 lésions irradiées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189 lésions non-irradiées</a:t>
            </a: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35B434AD-77AC-48EA-A5EA-DD31E738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436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F9487C-C084-20C1-6421-B6EF2DC67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fr-FR" dirty="0"/>
              <a:t>Conflits d’</a:t>
            </a:r>
            <a:r>
              <a:rPr lang="fr-FR" dirty="0" err="1"/>
              <a:t>intérets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16AAC9-3525-8786-132E-168D0068C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Aucun</a:t>
            </a:r>
          </a:p>
        </p:txBody>
      </p:sp>
    </p:spTree>
    <p:extLst>
      <p:ext uri="{BB962C8B-B14F-4D97-AF65-F5344CB8AC3E}">
        <p14:creationId xmlns:p14="http://schemas.microsoft.com/office/powerpoint/2010/main" val="307778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A0F20-1CC7-204F-9BE8-3FF300679B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CDB59-2104-4FF5-89B6-433F8E20161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Google Shape;56;p26">
            <a:extLst>
              <a:ext uri="{FF2B5EF4-FFF2-40B4-BE49-F238E27FC236}">
                <a16:creationId xmlns:a16="http://schemas.microsoft.com/office/drawing/2014/main" id="{981B8709-FFDC-BE4F-BF67-3390C17BFDBA}"/>
              </a:ext>
            </a:extLst>
          </p:cNvPr>
          <p:cNvSpPr txBox="1">
            <a:spLocks/>
          </p:cNvSpPr>
          <p:nvPr/>
        </p:nvSpPr>
        <p:spPr>
          <a:xfrm>
            <a:off x="824685" y="924329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lang="en-US" dirty="0" err="1">
                <a:sym typeface="Arial"/>
              </a:rPr>
              <a:t>Profils</a:t>
            </a:r>
            <a:r>
              <a:rPr lang="en-US" dirty="0">
                <a:sym typeface="Arial"/>
              </a:rPr>
              <a:t> de </a:t>
            </a:r>
            <a:r>
              <a:rPr lang="en-US" dirty="0" err="1">
                <a:sym typeface="Arial"/>
              </a:rPr>
              <a:t>réponse</a:t>
            </a:r>
            <a:r>
              <a:rPr lang="en-US" dirty="0">
                <a:sym typeface="Arial"/>
              </a:rPr>
              <a:t> des patients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568B2"/>
              </a:solidFill>
              <a:effectLst/>
              <a:uLnTx/>
              <a:uFillTx/>
              <a:latin typeface="DINPro-Light" panose="02000504040000020003" pitchFamily="2" charset="0"/>
              <a:cs typeface="Arial"/>
              <a:sym typeface="Arial"/>
            </a:endParaRPr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B77EAAF7-FBB8-3B40-A43A-BD0E4921710A}"/>
              </a:ext>
            </a:extLst>
          </p:cNvPr>
          <p:cNvGrpSpPr/>
          <p:nvPr/>
        </p:nvGrpSpPr>
        <p:grpSpPr>
          <a:xfrm>
            <a:off x="17823" y="2031855"/>
            <a:ext cx="7548377" cy="3770729"/>
            <a:chOff x="0" y="233757"/>
            <a:chExt cx="7584588" cy="3788818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D8745A73-8BCE-884F-AC4E-AE8D1804D00C}"/>
                </a:ext>
              </a:extLst>
            </p:cNvPr>
            <p:cNvGrpSpPr/>
            <p:nvPr/>
          </p:nvGrpSpPr>
          <p:grpSpPr>
            <a:xfrm>
              <a:off x="0" y="233757"/>
              <a:ext cx="7584588" cy="3788818"/>
              <a:chOff x="241069" y="504856"/>
              <a:chExt cx="7077536" cy="3535525"/>
            </a:xfrm>
          </p:grpSpPr>
          <p:pic>
            <p:nvPicPr>
              <p:cNvPr id="76" name="Image 75">
                <a:extLst>
                  <a:ext uri="{FF2B5EF4-FFF2-40B4-BE49-F238E27FC236}">
                    <a16:creationId xmlns:a16="http://schemas.microsoft.com/office/drawing/2014/main" id="{FFCFE6E1-D701-9A43-8924-95A2C2D4DF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637" b="9106"/>
              <a:stretch/>
            </p:blipFill>
            <p:spPr>
              <a:xfrm>
                <a:off x="241069" y="504856"/>
                <a:ext cx="7077536" cy="3535525"/>
              </a:xfrm>
              <a:prstGeom prst="rect">
                <a:avLst/>
              </a:prstGeom>
            </p:spPr>
          </p:pic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0D39AA6-1600-444A-8000-3450801A009E}"/>
                  </a:ext>
                </a:extLst>
              </p:cNvPr>
              <p:cNvSpPr/>
              <p:nvPr/>
            </p:nvSpPr>
            <p:spPr>
              <a:xfrm>
                <a:off x="241069" y="720437"/>
                <a:ext cx="6730463" cy="42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E8D4AE4F-4F93-5A47-AC7A-93809B189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676" t="92802" r="27383" b="1892"/>
            <a:stretch/>
          </p:blipFill>
          <p:spPr>
            <a:xfrm>
              <a:off x="4407806" y="3381222"/>
              <a:ext cx="2953512" cy="241479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F580483B-2B0B-DA45-9BD8-EC1F87864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262" t="1451" r="63040" b="92071"/>
            <a:stretch/>
          </p:blipFill>
          <p:spPr>
            <a:xfrm>
              <a:off x="5046367" y="634313"/>
              <a:ext cx="2323851" cy="326118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79E0096F-F476-3248-8809-8FB044C21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8223" t="2404" r="3693" b="92793"/>
            <a:stretch/>
          </p:blipFill>
          <p:spPr>
            <a:xfrm>
              <a:off x="2524882" y="360030"/>
              <a:ext cx="4839805" cy="240133"/>
            </a:xfrm>
            <a:prstGeom prst="rect">
              <a:avLst/>
            </a:prstGeom>
          </p:spPr>
        </p:pic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7F4F434-3ACA-654E-B624-D91CD18E8CA2}"/>
              </a:ext>
            </a:extLst>
          </p:cNvPr>
          <p:cNvGrpSpPr/>
          <p:nvPr/>
        </p:nvGrpSpPr>
        <p:grpSpPr>
          <a:xfrm>
            <a:off x="7196038" y="2095167"/>
            <a:ext cx="4816698" cy="3642840"/>
            <a:chOff x="-187672" y="4117579"/>
            <a:chExt cx="4073220" cy="3080552"/>
          </a:xfrm>
        </p:grpSpPr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74E99F66-9F4E-414C-BDEE-C99C4B284907}"/>
                </a:ext>
              </a:extLst>
            </p:cNvPr>
            <p:cNvSpPr txBox="1"/>
            <p:nvPr/>
          </p:nvSpPr>
          <p:spPr>
            <a:xfrm>
              <a:off x="-187672" y="6486785"/>
              <a:ext cx="865480" cy="694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3B64B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Response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3B64B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C9CF8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Stable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E7A5E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Mixed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3A73B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Progression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6C9CF8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79C368D0-6CC4-5944-AA89-AED5E901A3B2}"/>
                </a:ext>
              </a:extLst>
            </p:cNvPr>
            <p:cNvGrpSpPr/>
            <p:nvPr/>
          </p:nvGrpSpPr>
          <p:grpSpPr>
            <a:xfrm>
              <a:off x="235525" y="4117579"/>
              <a:ext cx="3650023" cy="3080552"/>
              <a:chOff x="315243" y="4338054"/>
              <a:chExt cx="3278860" cy="2767298"/>
            </a:xfrm>
          </p:grpSpPr>
          <p:pic>
            <p:nvPicPr>
              <p:cNvPr id="81" name="Image 80">
                <a:extLst>
                  <a:ext uri="{FF2B5EF4-FFF2-40B4-BE49-F238E27FC236}">
                    <a16:creationId xmlns:a16="http://schemas.microsoft.com/office/drawing/2014/main" id="{3EBA2739-9A52-E343-87D1-FCA83FDD78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827" r="1"/>
              <a:stretch/>
            </p:blipFill>
            <p:spPr>
              <a:xfrm>
                <a:off x="746645" y="4338054"/>
                <a:ext cx="2847458" cy="2767298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886C496-D971-4C4A-95B5-12557C343D33}"/>
                  </a:ext>
                </a:extLst>
              </p:cNvPr>
              <p:cNvSpPr/>
              <p:nvPr/>
            </p:nvSpPr>
            <p:spPr>
              <a:xfrm>
                <a:off x="890447" y="5320335"/>
                <a:ext cx="993339" cy="7515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D032BF7B-447D-1740-B64E-C1EACC8DC925}"/>
                  </a:ext>
                </a:extLst>
              </p:cNvPr>
              <p:cNvSpPr txBox="1"/>
              <p:nvPr/>
            </p:nvSpPr>
            <p:spPr>
              <a:xfrm>
                <a:off x="446841" y="4408691"/>
                <a:ext cx="303856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1.00</a:t>
                </a:r>
              </a:p>
            </p:txBody>
          </p:sp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28B9E542-39EB-774C-B39A-8A541CA79C1F}"/>
                  </a:ext>
                </a:extLst>
              </p:cNvPr>
              <p:cNvSpPr txBox="1"/>
              <p:nvPr/>
            </p:nvSpPr>
            <p:spPr>
              <a:xfrm>
                <a:off x="446841" y="4782998"/>
                <a:ext cx="303856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0.75</a:t>
                </a:r>
              </a:p>
            </p:txBody>
          </p:sp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F3509243-6464-B240-BF44-6C1DD577D33E}"/>
                  </a:ext>
                </a:extLst>
              </p:cNvPr>
              <p:cNvSpPr txBox="1"/>
              <p:nvPr/>
            </p:nvSpPr>
            <p:spPr>
              <a:xfrm>
                <a:off x="446841" y="5181836"/>
                <a:ext cx="303856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0.50</a:t>
                </a:r>
              </a:p>
            </p:txBody>
          </p:sp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AC081777-1C2F-0D48-9B80-74F209F9D90D}"/>
                  </a:ext>
                </a:extLst>
              </p:cNvPr>
              <p:cNvSpPr txBox="1"/>
              <p:nvPr/>
            </p:nvSpPr>
            <p:spPr>
              <a:xfrm>
                <a:off x="446841" y="5598843"/>
                <a:ext cx="303856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0.25</a:t>
                </a:r>
              </a:p>
            </p:txBody>
          </p:sp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EAAE5B22-BC65-5443-8DEC-D8B0B58B308F}"/>
                  </a:ext>
                </a:extLst>
              </p:cNvPr>
              <p:cNvSpPr txBox="1"/>
              <p:nvPr/>
            </p:nvSpPr>
            <p:spPr>
              <a:xfrm>
                <a:off x="446841" y="5979274"/>
                <a:ext cx="303856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0.00</a:t>
                </a:r>
              </a:p>
            </p:txBody>
          </p:sp>
          <p:pic>
            <p:nvPicPr>
              <p:cNvPr id="109" name="Image 108">
                <a:extLst>
                  <a:ext uri="{FF2B5EF4-FFF2-40B4-BE49-F238E27FC236}">
                    <a16:creationId xmlns:a16="http://schemas.microsoft.com/office/drawing/2014/main" id="{4F5E90A0-5D0F-4842-84F6-700801FA6A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8702" t="41833" r="68303" b="41171"/>
              <a:stretch/>
            </p:blipFill>
            <p:spPr>
              <a:xfrm>
                <a:off x="906307" y="5446655"/>
                <a:ext cx="138500" cy="589378"/>
              </a:xfrm>
              <a:prstGeom prst="rect">
                <a:avLst/>
              </a:prstGeom>
            </p:spPr>
          </p:pic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2DD66EF3-9140-0F40-B294-9E28243A2769}"/>
                  </a:ext>
                </a:extLst>
              </p:cNvPr>
              <p:cNvSpPr txBox="1"/>
              <p:nvPr/>
            </p:nvSpPr>
            <p:spPr>
              <a:xfrm>
                <a:off x="1104438" y="5473630"/>
                <a:ext cx="1356803" cy="4909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Uniform </a:t>
                </a:r>
                <a:r>
                  <a:rPr kumimoji="0" lang="fr-FR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response</a:t>
                </a: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Stable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Mixed </a:t>
                </a:r>
                <a:r>
                  <a:rPr kumimoji="0" lang="fr-FR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response</a:t>
                </a: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Uniform progression</a:t>
                </a:r>
              </a:p>
            </p:txBody>
          </p:sp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FEA99A96-9F04-3B46-B63A-A7FC6AA6CB23}"/>
                  </a:ext>
                </a:extLst>
              </p:cNvPr>
              <p:cNvSpPr txBox="1"/>
              <p:nvPr/>
            </p:nvSpPr>
            <p:spPr>
              <a:xfrm>
                <a:off x="867442" y="5270823"/>
                <a:ext cx="1286834" cy="122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Patients’ </a:t>
                </a:r>
                <a:r>
                  <a:rPr kumimoji="0" lang="fr-FR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Response</a:t>
                </a: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112" name="ZoneTexte 111">
                <a:extLst>
                  <a:ext uri="{FF2B5EF4-FFF2-40B4-BE49-F238E27FC236}">
                    <a16:creationId xmlns:a16="http://schemas.microsoft.com/office/drawing/2014/main" id="{D9A10D78-1D11-E24E-A889-F1B84A162D04}"/>
                  </a:ext>
                </a:extLst>
              </p:cNvPr>
              <p:cNvSpPr txBox="1"/>
              <p:nvPr/>
            </p:nvSpPr>
            <p:spPr>
              <a:xfrm>
                <a:off x="1805651" y="6152658"/>
                <a:ext cx="206532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12</a:t>
                </a:r>
              </a:p>
            </p:txBody>
          </p:sp>
          <p:sp>
            <p:nvSpPr>
              <p:cNvPr id="113" name="ZoneTexte 112">
                <a:extLst>
                  <a:ext uri="{FF2B5EF4-FFF2-40B4-BE49-F238E27FC236}">
                    <a16:creationId xmlns:a16="http://schemas.microsoft.com/office/drawing/2014/main" id="{59051A53-E6C4-3D4D-A912-775730D04060}"/>
                  </a:ext>
                </a:extLst>
              </p:cNvPr>
              <p:cNvSpPr txBox="1"/>
              <p:nvPr/>
            </p:nvSpPr>
            <p:spPr>
              <a:xfrm>
                <a:off x="2141336" y="6152658"/>
                <a:ext cx="206532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16</a:t>
                </a:r>
              </a:p>
            </p:txBody>
          </p:sp>
          <p:sp>
            <p:nvSpPr>
              <p:cNvPr id="114" name="ZoneTexte 113">
                <a:extLst>
                  <a:ext uri="{FF2B5EF4-FFF2-40B4-BE49-F238E27FC236}">
                    <a16:creationId xmlns:a16="http://schemas.microsoft.com/office/drawing/2014/main" id="{C6EFE3EE-55D9-E141-8396-E6223661E541}"/>
                  </a:ext>
                </a:extLst>
              </p:cNvPr>
              <p:cNvSpPr txBox="1"/>
              <p:nvPr/>
            </p:nvSpPr>
            <p:spPr>
              <a:xfrm>
                <a:off x="2477021" y="6152658"/>
                <a:ext cx="206532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20</a:t>
                </a:r>
              </a:p>
            </p:txBody>
          </p:sp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501EDF98-9DC5-3545-8491-B880A9623DCB}"/>
                  </a:ext>
                </a:extLst>
              </p:cNvPr>
              <p:cNvSpPr txBox="1"/>
              <p:nvPr/>
            </p:nvSpPr>
            <p:spPr>
              <a:xfrm>
                <a:off x="2812706" y="6152658"/>
                <a:ext cx="206532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24</a:t>
                </a:r>
              </a:p>
            </p:txBody>
          </p:sp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0B29BAE7-C85B-C242-A938-CADDD39E99AB}"/>
                  </a:ext>
                </a:extLst>
              </p:cNvPr>
              <p:cNvSpPr txBox="1"/>
              <p:nvPr/>
            </p:nvSpPr>
            <p:spPr>
              <a:xfrm>
                <a:off x="3148390" y="6152658"/>
                <a:ext cx="206532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28</a:t>
                </a:r>
              </a:p>
            </p:txBody>
          </p:sp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4ED2899-5175-B541-B6E8-58B224864583}"/>
                  </a:ext>
                </a:extLst>
              </p:cNvPr>
              <p:cNvSpPr txBox="1"/>
              <p:nvPr/>
            </p:nvSpPr>
            <p:spPr>
              <a:xfrm>
                <a:off x="1469966" y="6152658"/>
                <a:ext cx="206532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8</a:t>
                </a:r>
              </a:p>
            </p:txBody>
          </p:sp>
          <p:sp>
            <p:nvSpPr>
              <p:cNvPr id="118" name="ZoneTexte 117">
                <a:extLst>
                  <a:ext uri="{FF2B5EF4-FFF2-40B4-BE49-F238E27FC236}">
                    <a16:creationId xmlns:a16="http://schemas.microsoft.com/office/drawing/2014/main" id="{E97C4C98-EBA7-8E45-AC29-9CD85D63273C}"/>
                  </a:ext>
                </a:extLst>
              </p:cNvPr>
              <p:cNvSpPr txBox="1"/>
              <p:nvPr/>
            </p:nvSpPr>
            <p:spPr>
              <a:xfrm>
                <a:off x="1134281" y="6152658"/>
                <a:ext cx="206532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19" name="ZoneTexte 118">
                <a:extLst>
                  <a:ext uri="{FF2B5EF4-FFF2-40B4-BE49-F238E27FC236}">
                    <a16:creationId xmlns:a16="http://schemas.microsoft.com/office/drawing/2014/main" id="{9576F1A4-9178-4E4E-A13F-F4913687A78A}"/>
                  </a:ext>
                </a:extLst>
              </p:cNvPr>
              <p:cNvSpPr txBox="1"/>
              <p:nvPr/>
            </p:nvSpPr>
            <p:spPr>
              <a:xfrm>
                <a:off x="798596" y="6152658"/>
                <a:ext cx="206532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20" name="ZoneTexte 119">
                <a:extLst>
                  <a:ext uri="{FF2B5EF4-FFF2-40B4-BE49-F238E27FC236}">
                    <a16:creationId xmlns:a16="http://schemas.microsoft.com/office/drawing/2014/main" id="{3B090507-A8E5-D349-AC92-FAED7F44D7F4}"/>
                  </a:ext>
                </a:extLst>
              </p:cNvPr>
              <p:cNvSpPr txBox="1"/>
              <p:nvPr/>
            </p:nvSpPr>
            <p:spPr>
              <a:xfrm>
                <a:off x="2639619" y="4447714"/>
                <a:ext cx="866722" cy="12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P-value = 0.0011</a:t>
                </a:r>
              </a:p>
            </p:txBody>
          </p:sp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7337C2C2-4AF0-5446-8E8F-1E4EF1C5EA7F}"/>
                  </a:ext>
                </a:extLst>
              </p:cNvPr>
              <p:cNvSpPr txBox="1"/>
              <p:nvPr/>
            </p:nvSpPr>
            <p:spPr>
              <a:xfrm rot="16200000">
                <a:off x="-266800" y="4926313"/>
                <a:ext cx="1286834" cy="122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Overall</a:t>
                </a: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fr-FR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Pro-Regular" panose="02000503030000020004" pitchFamily="2" charset="0"/>
                    <a:ea typeface="+mn-ea"/>
                    <a:cs typeface="Arial" panose="020B0604020202020204" pitchFamily="34" charset="0"/>
                  </a:rPr>
                  <a:t>Survival</a:t>
                </a: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3" name="Espace réservé de la date 3">
            <a:extLst>
              <a:ext uri="{FF2B5EF4-FFF2-40B4-BE49-F238E27FC236}">
                <a16:creationId xmlns:a16="http://schemas.microsoft.com/office/drawing/2014/main" id="{8F6A8592-1C7A-BE49-8A35-9827FE55F8B3}"/>
              </a:ext>
            </a:extLst>
          </p:cNvPr>
          <p:cNvSpPr txBox="1">
            <a:spLocks/>
          </p:cNvSpPr>
          <p:nvPr/>
        </p:nvSpPr>
        <p:spPr>
          <a:xfrm>
            <a:off x="635000" y="6527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959B6-2151-4447-82EA-B7D61A1592E4}" type="datetime1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B0CAB100-8CD0-EC40-A7D9-81A548D7D9EA}"/>
              </a:ext>
            </a:extLst>
          </p:cNvPr>
          <p:cNvSpPr txBox="1">
            <a:spLocks/>
          </p:cNvSpPr>
          <p:nvPr/>
        </p:nvSpPr>
        <p:spPr bwMode="auto">
          <a:xfrm>
            <a:off x="420037" y="605601"/>
            <a:ext cx="3393916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j-ea"/>
              <a:cs typeface="+mj-cs"/>
            </a:endParaRPr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87E777B4-F6B2-CF48-969A-B5613B4ADB69}"/>
              </a:ext>
            </a:extLst>
          </p:cNvPr>
          <p:cNvSpPr txBox="1">
            <a:spLocks/>
          </p:cNvSpPr>
          <p:nvPr/>
        </p:nvSpPr>
        <p:spPr bwMode="auto">
          <a:xfrm>
            <a:off x="360442" y="479682"/>
            <a:ext cx="3393916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RTIO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B396C4-146F-4461-640F-622454CFD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6394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A0F20-1CC7-204F-9BE8-3FF30067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CDB59-2104-4FF5-89B6-433F8E20161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à coins arrondis 75">
            <a:extLst>
              <a:ext uri="{FF2B5EF4-FFF2-40B4-BE49-F238E27FC236}">
                <a16:creationId xmlns:a16="http://schemas.microsoft.com/office/drawing/2014/main" id="{04F17A9F-DF37-F644-8515-797BE922BF90}"/>
              </a:ext>
            </a:extLst>
          </p:cNvPr>
          <p:cNvSpPr/>
          <p:nvPr/>
        </p:nvSpPr>
        <p:spPr>
          <a:xfrm>
            <a:off x="4528801" y="1645348"/>
            <a:ext cx="3372463" cy="487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Patient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response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Regular" panose="02000503030000020004" pitchFamily="2" charset="0"/>
              <a:ea typeface="+mn-ea"/>
              <a:cs typeface="+mn-cs"/>
            </a:endParaRPr>
          </a:p>
        </p:txBody>
      </p:sp>
      <p:sp>
        <p:nvSpPr>
          <p:cNvPr id="80" name="Rectangle à coins arrondis 75">
            <a:extLst>
              <a:ext uri="{FF2B5EF4-FFF2-40B4-BE49-F238E27FC236}">
                <a16:creationId xmlns:a16="http://schemas.microsoft.com/office/drawing/2014/main" id="{5DAEA3FF-5449-D842-9145-B5988807555C}"/>
              </a:ext>
            </a:extLst>
          </p:cNvPr>
          <p:cNvSpPr/>
          <p:nvPr/>
        </p:nvSpPr>
        <p:spPr>
          <a:xfrm>
            <a:off x="662226" y="1657818"/>
            <a:ext cx="3372463" cy="487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Lesion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response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Regular" panose="02000503030000020004" pitchFamily="2" charset="0"/>
              <a:ea typeface="+mn-ea"/>
              <a:cs typeface="+mn-cs"/>
            </a:endParaRPr>
          </a:p>
        </p:txBody>
      </p:sp>
      <p:sp>
        <p:nvSpPr>
          <p:cNvPr id="46" name="Espace réservé du numéro de diapositive 5">
            <a:extLst>
              <a:ext uri="{FF2B5EF4-FFF2-40B4-BE49-F238E27FC236}">
                <a16:creationId xmlns:a16="http://schemas.microsoft.com/office/drawing/2014/main" id="{2403697C-E9F0-4B46-871E-A04ABECF2E11}"/>
              </a:ext>
            </a:extLst>
          </p:cNvPr>
          <p:cNvSpPr txBox="1">
            <a:spLocks/>
          </p:cNvSpPr>
          <p:nvPr/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2380A-27DF-45D8-9F1D-E28D2D09DC4A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8663C7E-1772-6F41-9137-DB059A3FE09E}"/>
              </a:ext>
            </a:extLst>
          </p:cNvPr>
          <p:cNvGrpSpPr/>
          <p:nvPr/>
        </p:nvGrpSpPr>
        <p:grpSpPr>
          <a:xfrm>
            <a:off x="9144759" y="2138900"/>
            <a:ext cx="1068089" cy="2937243"/>
            <a:chOff x="8556203" y="1785777"/>
            <a:chExt cx="1291172" cy="3550722"/>
          </a:xfrm>
        </p:grpSpPr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7E2AE908-CE4F-9149-BC35-3333255F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6203" y="1785777"/>
              <a:ext cx="1291172" cy="3550722"/>
            </a:xfrm>
            <a:prstGeom prst="rect">
              <a:avLst/>
            </a:prstGeom>
          </p:spPr>
        </p:pic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DA8D52-1D66-504C-B06A-540F5347428C}"/>
                </a:ext>
              </a:extLst>
            </p:cNvPr>
            <p:cNvSpPr/>
            <p:nvPr/>
          </p:nvSpPr>
          <p:spPr>
            <a:xfrm>
              <a:off x="8910198" y="3643221"/>
              <a:ext cx="252914" cy="2256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D1352264-8961-9B42-AA30-8A2B209B50E2}"/>
                </a:ext>
              </a:extLst>
            </p:cNvPr>
            <p:cNvSpPr/>
            <p:nvPr/>
          </p:nvSpPr>
          <p:spPr>
            <a:xfrm>
              <a:off x="9316556" y="3448322"/>
              <a:ext cx="252914" cy="2256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9C15CA74-E897-404F-8A43-80A04D5C7AFF}"/>
                </a:ext>
              </a:extLst>
            </p:cNvPr>
            <p:cNvSpPr/>
            <p:nvPr/>
          </p:nvSpPr>
          <p:spPr>
            <a:xfrm>
              <a:off x="9355029" y="3673953"/>
              <a:ext cx="252914" cy="2256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95DE94E2-E7A6-1241-93CE-6BF12CBDEC92}"/>
                </a:ext>
              </a:extLst>
            </p:cNvPr>
            <p:cNvSpPr/>
            <p:nvPr/>
          </p:nvSpPr>
          <p:spPr>
            <a:xfrm>
              <a:off x="8850934" y="3176492"/>
              <a:ext cx="252914" cy="2256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8303DEB-EDCB-5848-8BB7-949FF8A21600}"/>
              </a:ext>
            </a:extLst>
          </p:cNvPr>
          <p:cNvGrpSpPr/>
          <p:nvPr/>
        </p:nvGrpSpPr>
        <p:grpSpPr>
          <a:xfrm>
            <a:off x="9144759" y="2138900"/>
            <a:ext cx="1068089" cy="2937243"/>
            <a:chOff x="10188395" y="1766913"/>
            <a:chExt cx="1291172" cy="3550722"/>
          </a:xfrm>
        </p:grpSpPr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2DDF9126-7B8B-9A41-B5B4-41C27AC94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88395" y="1766913"/>
              <a:ext cx="1291172" cy="3550722"/>
            </a:xfrm>
            <a:prstGeom prst="rect">
              <a:avLst/>
            </a:prstGeom>
          </p:spPr>
        </p:pic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B521D928-38AD-4F4D-BE51-0D9F7DCC0B69}"/>
                </a:ext>
              </a:extLst>
            </p:cNvPr>
            <p:cNvSpPr/>
            <p:nvPr/>
          </p:nvSpPr>
          <p:spPr>
            <a:xfrm>
              <a:off x="10542390" y="3624357"/>
              <a:ext cx="252914" cy="2256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B2AA5C81-3E92-E746-96E9-1DB0E1253BB4}"/>
                </a:ext>
              </a:extLst>
            </p:cNvPr>
            <p:cNvSpPr/>
            <p:nvPr/>
          </p:nvSpPr>
          <p:spPr>
            <a:xfrm>
              <a:off x="10948748" y="3429458"/>
              <a:ext cx="252914" cy="2256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FCD53FC6-ACDE-634E-B4F9-2D4CF554C685}"/>
                </a:ext>
              </a:extLst>
            </p:cNvPr>
            <p:cNvSpPr/>
            <p:nvPr/>
          </p:nvSpPr>
          <p:spPr>
            <a:xfrm>
              <a:off x="10987221" y="3655089"/>
              <a:ext cx="252914" cy="2256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E8E8D25A-7C76-9847-AC54-0120253511A0}"/>
                </a:ext>
              </a:extLst>
            </p:cNvPr>
            <p:cNvSpPr/>
            <p:nvPr/>
          </p:nvSpPr>
          <p:spPr>
            <a:xfrm>
              <a:off x="10483126" y="3157628"/>
              <a:ext cx="252914" cy="2256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2257289-100A-9544-9D06-61402C9B2BB5}"/>
              </a:ext>
            </a:extLst>
          </p:cNvPr>
          <p:cNvGrpSpPr/>
          <p:nvPr/>
        </p:nvGrpSpPr>
        <p:grpSpPr>
          <a:xfrm>
            <a:off x="9144759" y="2138900"/>
            <a:ext cx="1068089" cy="2937243"/>
            <a:chOff x="11929487" y="1747270"/>
            <a:chExt cx="1291172" cy="3550722"/>
          </a:xfrm>
        </p:grpSpPr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E53D9082-26A3-2447-843E-B6CA8648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29487" y="1747270"/>
              <a:ext cx="1291172" cy="3550722"/>
            </a:xfrm>
            <a:prstGeom prst="rect">
              <a:avLst/>
            </a:prstGeom>
          </p:spPr>
        </p:pic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EBBA04D-F74B-894C-9C76-74D98361A717}"/>
                </a:ext>
              </a:extLst>
            </p:cNvPr>
            <p:cNvSpPr/>
            <p:nvPr/>
          </p:nvSpPr>
          <p:spPr>
            <a:xfrm>
              <a:off x="12283482" y="3604714"/>
              <a:ext cx="252914" cy="2256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59BA1D8F-D839-EE40-B30E-C30B4FD52405}"/>
                </a:ext>
              </a:extLst>
            </p:cNvPr>
            <p:cNvSpPr/>
            <p:nvPr/>
          </p:nvSpPr>
          <p:spPr>
            <a:xfrm>
              <a:off x="12689840" y="3409815"/>
              <a:ext cx="252914" cy="2256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E1863AF5-5C1B-C54F-86B3-5217B48A3F9A}"/>
                </a:ext>
              </a:extLst>
            </p:cNvPr>
            <p:cNvSpPr/>
            <p:nvPr/>
          </p:nvSpPr>
          <p:spPr>
            <a:xfrm>
              <a:off x="12728313" y="3635446"/>
              <a:ext cx="252914" cy="2256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3333DFAC-8D95-4545-B942-299B9A7DD496}"/>
                </a:ext>
              </a:extLst>
            </p:cNvPr>
            <p:cNvSpPr/>
            <p:nvPr/>
          </p:nvSpPr>
          <p:spPr>
            <a:xfrm>
              <a:off x="12224218" y="3137985"/>
              <a:ext cx="252914" cy="2256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C31AF-A9B9-A045-93DD-8B21EB228817}"/>
              </a:ext>
            </a:extLst>
          </p:cNvPr>
          <p:cNvSpPr/>
          <p:nvPr/>
        </p:nvSpPr>
        <p:spPr>
          <a:xfrm>
            <a:off x="8821739" y="5421845"/>
            <a:ext cx="1696173" cy="1806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6000">
                <a:schemeClr val="accent4">
                  <a:lumMod val="60000"/>
                  <a:lumOff val="40000"/>
                </a:schemeClr>
              </a:gs>
              <a:gs pos="100000">
                <a:srgbClr val="FF0000">
                  <a:alpha val="81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172829A0-AD4F-4942-A8F9-B470883638E7}"/>
              </a:ext>
            </a:extLst>
          </p:cNvPr>
          <p:cNvSpPr/>
          <p:nvPr/>
        </p:nvSpPr>
        <p:spPr>
          <a:xfrm>
            <a:off x="10310782" y="5498633"/>
            <a:ext cx="167840" cy="308344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118B60F-2A57-F547-A718-41C88D94E669}"/>
              </a:ext>
            </a:extLst>
          </p:cNvPr>
          <p:cNvSpPr txBox="1"/>
          <p:nvPr/>
        </p:nvSpPr>
        <p:spPr>
          <a:xfrm>
            <a:off x="8696470" y="5156922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Low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1B23CEA-A519-4648-8E94-2E315EE2ED17}"/>
              </a:ext>
            </a:extLst>
          </p:cNvPr>
          <p:cNvSpPr txBox="1"/>
          <p:nvPr/>
        </p:nvSpPr>
        <p:spPr>
          <a:xfrm>
            <a:off x="10104255" y="515692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High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7AE8ACA9-F769-3443-A34A-21C589135610}"/>
              </a:ext>
            </a:extLst>
          </p:cNvPr>
          <p:cNvSpPr txBox="1"/>
          <p:nvPr/>
        </p:nvSpPr>
        <p:spPr>
          <a:xfrm>
            <a:off x="9311396" y="5156922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Moderate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CBC6B53B-BE23-3A4D-B132-3A7C593F1F47}"/>
              </a:ext>
            </a:extLst>
          </p:cNvPr>
          <p:cNvSpPr/>
          <p:nvPr/>
        </p:nvSpPr>
        <p:spPr>
          <a:xfrm>
            <a:off x="9611627" y="5498633"/>
            <a:ext cx="167840" cy="308344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8BCD9675-6C75-4A4B-A62B-3E90E2FA1924}"/>
              </a:ext>
            </a:extLst>
          </p:cNvPr>
          <p:cNvSpPr/>
          <p:nvPr/>
        </p:nvSpPr>
        <p:spPr>
          <a:xfrm>
            <a:off x="8912472" y="5498633"/>
            <a:ext cx="167840" cy="308344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4E325954-3629-404B-8CA0-B4D6F5833093}"/>
              </a:ext>
            </a:extLst>
          </p:cNvPr>
          <p:cNvSpPr txBox="1"/>
          <p:nvPr/>
        </p:nvSpPr>
        <p:spPr>
          <a:xfrm>
            <a:off x="9336909" y="584011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Entropy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2AB46E9-86EF-544C-86F5-ADD30DD4AD5F}"/>
              </a:ext>
            </a:extLst>
          </p:cNvPr>
          <p:cNvGrpSpPr/>
          <p:nvPr/>
        </p:nvGrpSpPr>
        <p:grpSpPr>
          <a:xfrm>
            <a:off x="10639549" y="4337179"/>
            <a:ext cx="961021" cy="566651"/>
            <a:chOff x="10639549" y="4337179"/>
            <a:chExt cx="961021" cy="566651"/>
          </a:xfrm>
        </p:grpSpPr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DA562E7F-EB2C-9740-B59A-B0FDED84996E}"/>
                </a:ext>
              </a:extLst>
            </p:cNvPr>
            <p:cNvSpPr/>
            <p:nvPr/>
          </p:nvSpPr>
          <p:spPr>
            <a:xfrm>
              <a:off x="10639549" y="4702259"/>
              <a:ext cx="141399" cy="1261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7661D6E8-94E4-2746-AB27-A029A69C67C1}"/>
                </a:ext>
              </a:extLst>
            </p:cNvPr>
            <p:cNvSpPr/>
            <p:nvPr/>
          </p:nvSpPr>
          <p:spPr>
            <a:xfrm>
              <a:off x="10640849" y="4399952"/>
              <a:ext cx="141399" cy="1261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EE9E5B3-7AC1-714D-99FC-E1C154ECF685}"/>
                </a:ext>
              </a:extLst>
            </p:cNvPr>
            <p:cNvSpPr txBox="1"/>
            <p:nvPr/>
          </p:nvSpPr>
          <p:spPr>
            <a:xfrm>
              <a:off x="10779511" y="4337179"/>
              <a:ext cx="821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 sz="1200">
                  <a:latin typeface="DINPro-Light" panose="02000504040000020003" pitchFamily="2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High CD8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D846CB4E-0463-0B45-91E3-2D9BEC7B5BD2}"/>
                </a:ext>
              </a:extLst>
            </p:cNvPr>
            <p:cNvSpPr txBox="1"/>
            <p:nvPr/>
          </p:nvSpPr>
          <p:spPr>
            <a:xfrm>
              <a:off x="10779511" y="4626831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 sz="1200">
                  <a:latin typeface="DINPro-Light" panose="02000504040000020003" pitchFamily="2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Low</a:t>
              </a: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 CD8</a:t>
              </a:r>
            </a:p>
          </p:txBody>
        </p:sp>
      </p:grpSp>
      <p:pic>
        <p:nvPicPr>
          <p:cNvPr id="59" name="Image 58">
            <a:extLst>
              <a:ext uri="{FF2B5EF4-FFF2-40B4-BE49-F238E27FC236}">
                <a16:creationId xmlns:a16="http://schemas.microsoft.com/office/drawing/2014/main" id="{AC770C6F-5CED-2B48-841B-B0FC5746C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90" y="2240071"/>
            <a:ext cx="7188965" cy="375115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91D8652-0183-8844-814A-6A3672C3A6DE}"/>
              </a:ext>
            </a:extLst>
          </p:cNvPr>
          <p:cNvSpPr/>
          <p:nvPr/>
        </p:nvSpPr>
        <p:spPr>
          <a:xfrm>
            <a:off x="317500" y="1485900"/>
            <a:ext cx="3975100" cy="842538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Espace réservé de la date 3">
            <a:extLst>
              <a:ext uri="{FF2B5EF4-FFF2-40B4-BE49-F238E27FC236}">
                <a16:creationId xmlns:a16="http://schemas.microsoft.com/office/drawing/2014/main" id="{61C1CD5E-7A02-8A45-BBAC-1A884B198F5E}"/>
              </a:ext>
            </a:extLst>
          </p:cNvPr>
          <p:cNvSpPr txBox="1">
            <a:spLocks/>
          </p:cNvSpPr>
          <p:nvPr/>
        </p:nvSpPr>
        <p:spPr>
          <a:xfrm>
            <a:off x="635000" y="6527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959B6-2151-4447-82EA-B7D61A1592E4}" type="datetime1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4" name="Espace réservé du numéro de diapositive 5">
            <a:extLst>
              <a:ext uri="{FF2B5EF4-FFF2-40B4-BE49-F238E27FC236}">
                <a16:creationId xmlns:a16="http://schemas.microsoft.com/office/drawing/2014/main" id="{F9AEDD91-E5D1-B040-AFC6-66800F9B81DB}"/>
              </a:ext>
            </a:extLst>
          </p:cNvPr>
          <p:cNvSpPr txBox="1">
            <a:spLocks/>
          </p:cNvSpPr>
          <p:nvPr/>
        </p:nvSpPr>
        <p:spPr>
          <a:xfrm>
            <a:off x="8729663" y="651192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74336B-2C83-EB42-B658-0CE6E4FB962F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2" name="Google Shape;56;p26">
            <a:extLst>
              <a:ext uri="{FF2B5EF4-FFF2-40B4-BE49-F238E27FC236}">
                <a16:creationId xmlns:a16="http://schemas.microsoft.com/office/drawing/2014/main" id="{7E6005D8-E654-6246-A3E7-6025A5534FED}"/>
              </a:ext>
            </a:extLst>
          </p:cNvPr>
          <p:cNvSpPr txBox="1">
            <a:spLocks/>
          </p:cNvSpPr>
          <p:nvPr/>
        </p:nvSpPr>
        <p:spPr>
          <a:xfrm>
            <a:off x="783825" y="817227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568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Distribution du score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radiomique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par patient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3667F831-FD97-754A-8D57-37B77BD82316}"/>
              </a:ext>
            </a:extLst>
          </p:cNvPr>
          <p:cNvSpPr txBox="1">
            <a:spLocks/>
          </p:cNvSpPr>
          <p:nvPr/>
        </p:nvSpPr>
        <p:spPr bwMode="auto">
          <a:xfrm>
            <a:off x="360442" y="479682"/>
            <a:ext cx="3393916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RTIO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AC8D2A-3AB9-37EA-F943-D375203A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9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74" grpId="0"/>
      <p:bldP spid="75" grpId="0"/>
      <p:bldP spid="77" grpId="0" animBg="1"/>
      <p:bldP spid="77" grpId="1" animBg="1"/>
      <p:bldP spid="78" grpId="0" animBg="1"/>
      <p:bldP spid="78" grpId="1" animBg="1"/>
      <p:bldP spid="8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A0F20-1CC7-204F-9BE8-3FF30067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CDB59-2104-4FF5-89B6-433F8E20161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à coins arrondis 75">
            <a:extLst>
              <a:ext uri="{FF2B5EF4-FFF2-40B4-BE49-F238E27FC236}">
                <a16:creationId xmlns:a16="http://schemas.microsoft.com/office/drawing/2014/main" id="{04F17A9F-DF37-F644-8515-797BE922BF90}"/>
              </a:ext>
            </a:extLst>
          </p:cNvPr>
          <p:cNvSpPr/>
          <p:nvPr/>
        </p:nvSpPr>
        <p:spPr>
          <a:xfrm>
            <a:off x="783825" y="1747187"/>
            <a:ext cx="3372463" cy="487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Réponse des lésions</a:t>
            </a:r>
          </a:p>
        </p:txBody>
      </p:sp>
      <p:sp>
        <p:nvSpPr>
          <p:cNvPr id="46" name="Espace réservé du numéro de diapositive 5">
            <a:extLst>
              <a:ext uri="{FF2B5EF4-FFF2-40B4-BE49-F238E27FC236}">
                <a16:creationId xmlns:a16="http://schemas.microsoft.com/office/drawing/2014/main" id="{2403697C-E9F0-4B46-871E-A04ABECF2E11}"/>
              </a:ext>
            </a:extLst>
          </p:cNvPr>
          <p:cNvSpPr txBox="1">
            <a:spLocks/>
          </p:cNvSpPr>
          <p:nvPr/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2380A-27DF-45D8-9F1D-E28D2D09DC4A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AC770C6F-5CED-2B48-841B-B0FC5746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259" y="2226015"/>
            <a:ext cx="7188965" cy="3751154"/>
          </a:xfrm>
          <a:prstGeom prst="rect">
            <a:avLst/>
          </a:prstGeom>
        </p:spPr>
      </p:pic>
      <p:sp>
        <p:nvSpPr>
          <p:cNvPr id="83" name="Espace réservé de la date 3">
            <a:extLst>
              <a:ext uri="{FF2B5EF4-FFF2-40B4-BE49-F238E27FC236}">
                <a16:creationId xmlns:a16="http://schemas.microsoft.com/office/drawing/2014/main" id="{61C1CD5E-7A02-8A45-BBAC-1A884B198F5E}"/>
              </a:ext>
            </a:extLst>
          </p:cNvPr>
          <p:cNvSpPr txBox="1">
            <a:spLocks/>
          </p:cNvSpPr>
          <p:nvPr/>
        </p:nvSpPr>
        <p:spPr>
          <a:xfrm>
            <a:off x="635000" y="6527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959B6-2151-4447-82EA-B7D61A1592E4}" type="datetime1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4" name="Espace réservé du numéro de diapositive 5">
            <a:extLst>
              <a:ext uri="{FF2B5EF4-FFF2-40B4-BE49-F238E27FC236}">
                <a16:creationId xmlns:a16="http://schemas.microsoft.com/office/drawing/2014/main" id="{F9AEDD91-E5D1-B040-AFC6-66800F9B81DB}"/>
              </a:ext>
            </a:extLst>
          </p:cNvPr>
          <p:cNvSpPr txBox="1">
            <a:spLocks/>
          </p:cNvSpPr>
          <p:nvPr/>
        </p:nvSpPr>
        <p:spPr>
          <a:xfrm>
            <a:off x="8729663" y="651192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74336B-2C83-EB42-B658-0CE6E4FB962F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Google Shape;74;p27">
            <a:extLst>
              <a:ext uri="{FF2B5EF4-FFF2-40B4-BE49-F238E27FC236}">
                <a16:creationId xmlns:a16="http://schemas.microsoft.com/office/drawing/2014/main" id="{697F5781-9F1D-9A4C-9616-30348A308851}"/>
              </a:ext>
            </a:extLst>
          </p:cNvPr>
          <p:cNvSpPr txBox="1">
            <a:spLocks/>
          </p:cNvSpPr>
          <p:nvPr/>
        </p:nvSpPr>
        <p:spPr>
          <a:xfrm>
            <a:off x="8069111" y="6008687"/>
            <a:ext cx="3505352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8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8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54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 panose="020F0302020204030204"/>
                <a:cs typeface="Arial"/>
                <a:sym typeface="Arial"/>
              </a:rPr>
              <a:t>Sun et al. JITC 2020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478464-33F7-DF4F-9682-B9AAE5E4032A}"/>
              </a:ext>
            </a:extLst>
          </p:cNvPr>
          <p:cNvGrpSpPr/>
          <p:nvPr/>
        </p:nvGrpSpPr>
        <p:grpSpPr>
          <a:xfrm>
            <a:off x="783825" y="2561811"/>
            <a:ext cx="3505149" cy="3376828"/>
            <a:chOff x="662226" y="2899205"/>
            <a:chExt cx="3160903" cy="304518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62F4D99-F69D-0B4E-8527-F77427247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5833" y="3251557"/>
              <a:ext cx="2837296" cy="2154846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708A977-B521-EB43-B343-E9875611307D}"/>
                </a:ext>
              </a:extLst>
            </p:cNvPr>
            <p:cNvSpPr txBox="1"/>
            <p:nvPr/>
          </p:nvSpPr>
          <p:spPr>
            <a:xfrm>
              <a:off x="1312681" y="5621225"/>
              <a:ext cx="223712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Baseline </a:t>
              </a:r>
              <a:r>
                <a:rPr kumimoji="0" lang="fr-FR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radiomics</a:t>
              </a: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 score of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CD8 T </a:t>
              </a:r>
              <a:r>
                <a:rPr kumimoji="0" lang="fr-FR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cells</a:t>
              </a: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4F63581-213C-4E4F-B6C1-674D4DFC3D84}"/>
                </a:ext>
              </a:extLst>
            </p:cNvPr>
            <p:cNvSpPr txBox="1"/>
            <p:nvPr/>
          </p:nvSpPr>
          <p:spPr>
            <a:xfrm>
              <a:off x="662226" y="2899205"/>
              <a:ext cx="1894744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RECIST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changes (%)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DFB1DAE-F5A3-FE4B-A83D-75435CDC9DED}"/>
                </a:ext>
              </a:extLst>
            </p:cNvPr>
            <p:cNvSpPr txBox="1"/>
            <p:nvPr/>
          </p:nvSpPr>
          <p:spPr>
            <a:xfrm>
              <a:off x="2248936" y="2921943"/>
              <a:ext cx="1469879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Rho = - 0.19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P-value = 0.0017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31AA1DF-DBCD-B647-8F45-45AE81A5B753}"/>
                </a:ext>
              </a:extLst>
            </p:cNvPr>
            <p:cNvSpPr txBox="1"/>
            <p:nvPr/>
          </p:nvSpPr>
          <p:spPr>
            <a:xfrm>
              <a:off x="3000758" y="3414150"/>
              <a:ext cx="612821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Irradiated</a:t>
              </a: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0CDC3EB-6FEE-9341-A761-4032E019C4D1}"/>
                </a:ext>
              </a:extLst>
            </p:cNvPr>
            <p:cNvSpPr txBox="1"/>
            <p:nvPr/>
          </p:nvSpPr>
          <p:spPr>
            <a:xfrm>
              <a:off x="2988852" y="3546467"/>
              <a:ext cx="61282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Non-  </a:t>
              </a:r>
              <a:r>
                <a:rPr kumimoji="0" lang="fr-FR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irradiated</a:t>
              </a: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B1BDEB5-42AA-4945-866A-CF57A33BDA88}"/>
                </a:ext>
              </a:extLst>
            </p:cNvPr>
            <p:cNvSpPr txBox="1"/>
            <p:nvPr/>
          </p:nvSpPr>
          <p:spPr>
            <a:xfrm>
              <a:off x="782421" y="3314301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E49A4D1-1034-244F-89CC-ADE86B6ED0DB}"/>
                </a:ext>
              </a:extLst>
            </p:cNvPr>
            <p:cNvSpPr txBox="1"/>
            <p:nvPr/>
          </p:nvSpPr>
          <p:spPr>
            <a:xfrm>
              <a:off x="782421" y="3619804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150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FE9B2E8-BCD8-BD43-A832-F293D37DC720}"/>
                </a:ext>
              </a:extLst>
            </p:cNvPr>
            <p:cNvSpPr txBox="1"/>
            <p:nvPr/>
          </p:nvSpPr>
          <p:spPr>
            <a:xfrm>
              <a:off x="782421" y="3925307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CA20A5CB-7021-3348-A162-0DE8D374C7DE}"/>
                </a:ext>
              </a:extLst>
            </p:cNvPr>
            <p:cNvSpPr txBox="1"/>
            <p:nvPr/>
          </p:nvSpPr>
          <p:spPr>
            <a:xfrm>
              <a:off x="782421" y="4230810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50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D0A313E6-96B3-2744-B821-247A76744BBC}"/>
                </a:ext>
              </a:extLst>
            </p:cNvPr>
            <p:cNvSpPr txBox="1"/>
            <p:nvPr/>
          </p:nvSpPr>
          <p:spPr>
            <a:xfrm>
              <a:off x="782421" y="4841816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-50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B494DBF-5839-9D4A-9D0D-8475A7ED780E}"/>
                </a:ext>
              </a:extLst>
            </p:cNvPr>
            <p:cNvSpPr txBox="1"/>
            <p:nvPr/>
          </p:nvSpPr>
          <p:spPr>
            <a:xfrm>
              <a:off x="782421" y="5147321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88A15D3-3F98-294D-9586-AC91602BFFE2}"/>
                </a:ext>
              </a:extLst>
            </p:cNvPr>
            <p:cNvSpPr txBox="1"/>
            <p:nvPr/>
          </p:nvSpPr>
          <p:spPr>
            <a:xfrm>
              <a:off x="3514157" y="5406402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2.6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12021BEE-03A0-ED48-A485-7B799884DED8}"/>
                </a:ext>
              </a:extLst>
            </p:cNvPr>
            <p:cNvSpPr txBox="1"/>
            <p:nvPr/>
          </p:nvSpPr>
          <p:spPr>
            <a:xfrm>
              <a:off x="3135420" y="5406402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2.4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3EBC15A-542B-F84D-8113-2FBEA52E8511}"/>
                </a:ext>
              </a:extLst>
            </p:cNvPr>
            <p:cNvSpPr txBox="1"/>
            <p:nvPr/>
          </p:nvSpPr>
          <p:spPr>
            <a:xfrm>
              <a:off x="2756685" y="5406402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2.2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7EED90A1-8B22-8240-9EC5-7732FBF9AB1C}"/>
                </a:ext>
              </a:extLst>
            </p:cNvPr>
            <p:cNvSpPr txBox="1"/>
            <p:nvPr/>
          </p:nvSpPr>
          <p:spPr>
            <a:xfrm>
              <a:off x="2377950" y="5406402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2.0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A8C3068-3FD8-7C48-8AC1-07F59A49B6E2}"/>
                </a:ext>
              </a:extLst>
            </p:cNvPr>
            <p:cNvSpPr txBox="1"/>
            <p:nvPr/>
          </p:nvSpPr>
          <p:spPr>
            <a:xfrm>
              <a:off x="1999215" y="5406402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1.8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82ED9368-391B-6A44-BF47-B618A6C04C12}"/>
                </a:ext>
              </a:extLst>
            </p:cNvPr>
            <p:cNvSpPr txBox="1"/>
            <p:nvPr/>
          </p:nvSpPr>
          <p:spPr>
            <a:xfrm>
              <a:off x="1620480" y="5406402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1.6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F7D768CA-2FC6-1D4F-A5E4-2871DD8F5445}"/>
                </a:ext>
              </a:extLst>
            </p:cNvPr>
            <p:cNvSpPr txBox="1"/>
            <p:nvPr/>
          </p:nvSpPr>
          <p:spPr>
            <a:xfrm>
              <a:off x="1241744" y="5406402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1.4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04455DAA-D4E0-B649-8155-DE41028DAE80}"/>
                </a:ext>
              </a:extLst>
            </p:cNvPr>
            <p:cNvSpPr txBox="1"/>
            <p:nvPr/>
          </p:nvSpPr>
          <p:spPr>
            <a:xfrm>
              <a:off x="782421" y="4536313"/>
              <a:ext cx="24138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Regular" panose="02000503030000020004" pitchFamily="2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34" name="Rectangle à coins arrondis 75">
            <a:extLst>
              <a:ext uri="{FF2B5EF4-FFF2-40B4-BE49-F238E27FC236}">
                <a16:creationId xmlns:a16="http://schemas.microsoft.com/office/drawing/2014/main" id="{C6353FC7-26E3-6F43-A263-DB0030BD4DEB}"/>
              </a:ext>
            </a:extLst>
          </p:cNvPr>
          <p:cNvSpPr/>
          <p:nvPr/>
        </p:nvSpPr>
        <p:spPr>
          <a:xfrm>
            <a:off x="6096000" y="1706981"/>
            <a:ext cx="3372463" cy="487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Réponse du patient</a:t>
            </a:r>
          </a:p>
        </p:txBody>
      </p:sp>
      <p:sp>
        <p:nvSpPr>
          <p:cNvPr id="2" name="Google Shape;56;p26">
            <a:extLst>
              <a:ext uri="{FF2B5EF4-FFF2-40B4-BE49-F238E27FC236}">
                <a16:creationId xmlns:a16="http://schemas.microsoft.com/office/drawing/2014/main" id="{EEED910F-48DF-2161-FFFF-D8B1C0D27A38}"/>
              </a:ext>
            </a:extLst>
          </p:cNvPr>
          <p:cNvSpPr txBox="1">
            <a:spLocks/>
          </p:cNvSpPr>
          <p:nvPr/>
        </p:nvSpPr>
        <p:spPr>
          <a:xfrm>
            <a:off x="783825" y="817227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568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Distribution du score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radiomique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par patient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2C356F-2644-DD96-DA92-71C8A9A0486C}"/>
              </a:ext>
            </a:extLst>
          </p:cNvPr>
          <p:cNvSpPr txBox="1">
            <a:spLocks/>
          </p:cNvSpPr>
          <p:nvPr/>
        </p:nvSpPr>
        <p:spPr bwMode="auto">
          <a:xfrm>
            <a:off x="360442" y="479682"/>
            <a:ext cx="3393916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RTIO</a:t>
            </a:r>
          </a:p>
        </p:txBody>
      </p:sp>
      <p:sp>
        <p:nvSpPr>
          <p:cNvPr id="4" name="Marcador de fecha 1">
            <a:extLst>
              <a:ext uri="{FF2B5EF4-FFF2-40B4-BE49-F238E27FC236}">
                <a16:creationId xmlns:a16="http://schemas.microsoft.com/office/drawing/2014/main" id="{61BB4B55-6B9E-9CA4-73B0-D445E09A5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134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A0F20-1CC7-204F-9BE8-3FF30067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CDB59-2104-4FF5-89B6-433F8E20161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space réservé du numéro de diapositive 5">
            <a:extLst>
              <a:ext uri="{FF2B5EF4-FFF2-40B4-BE49-F238E27FC236}">
                <a16:creationId xmlns:a16="http://schemas.microsoft.com/office/drawing/2014/main" id="{2403697C-E9F0-4B46-871E-A04ABECF2E11}"/>
              </a:ext>
            </a:extLst>
          </p:cNvPr>
          <p:cNvSpPr txBox="1">
            <a:spLocks/>
          </p:cNvSpPr>
          <p:nvPr/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2380A-27DF-45D8-9F1D-E28D2D09DC4A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Espace réservé de la date 3">
            <a:extLst>
              <a:ext uri="{FF2B5EF4-FFF2-40B4-BE49-F238E27FC236}">
                <a16:creationId xmlns:a16="http://schemas.microsoft.com/office/drawing/2014/main" id="{61C1CD5E-7A02-8A45-BBAC-1A884B198F5E}"/>
              </a:ext>
            </a:extLst>
          </p:cNvPr>
          <p:cNvSpPr txBox="1">
            <a:spLocks/>
          </p:cNvSpPr>
          <p:nvPr/>
        </p:nvSpPr>
        <p:spPr>
          <a:xfrm>
            <a:off x="635000" y="6527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959B6-2151-4447-82EA-B7D61A1592E4}" type="datetime1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4" name="Espace réservé du numéro de diapositive 5">
            <a:extLst>
              <a:ext uri="{FF2B5EF4-FFF2-40B4-BE49-F238E27FC236}">
                <a16:creationId xmlns:a16="http://schemas.microsoft.com/office/drawing/2014/main" id="{F9AEDD91-E5D1-B040-AFC6-66800F9B81DB}"/>
              </a:ext>
            </a:extLst>
          </p:cNvPr>
          <p:cNvSpPr txBox="1">
            <a:spLocks/>
          </p:cNvSpPr>
          <p:nvPr/>
        </p:nvSpPr>
        <p:spPr>
          <a:xfrm>
            <a:off x="8729663" y="651192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74336B-2C83-EB42-B658-0CE6E4FB962F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" name="Bulle narrative : rectangle 8">
            <a:extLst>
              <a:ext uri="{FF2B5EF4-FFF2-40B4-BE49-F238E27FC236}">
                <a16:creationId xmlns:a16="http://schemas.microsoft.com/office/drawing/2014/main" id="{B0D94610-5ADD-F842-B318-A648E217DD36}"/>
              </a:ext>
            </a:extLst>
          </p:cNvPr>
          <p:cNvSpPr/>
          <p:nvPr/>
        </p:nvSpPr>
        <p:spPr>
          <a:xfrm>
            <a:off x="8415573" y="2409970"/>
            <a:ext cx="2545503" cy="2172186"/>
          </a:xfrm>
          <a:prstGeom prst="wedgeRectCallout">
            <a:avLst>
              <a:gd name="adj1" fmla="val -61285"/>
              <a:gd name="adj2" fmla="val -22035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Valeur prédictive de la </a:t>
            </a:r>
            <a:r>
              <a:rPr lang="fr-FR" b="1" dirty="0">
                <a:solidFill>
                  <a:prstClr val="white"/>
                </a:solidFill>
                <a:latin typeface="Calibri" panose="020F0502020204030204"/>
              </a:rPr>
              <a:t>lésion la moins infiltrée (CD8)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non-irradiée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Permettrait de guider une radiothérapie ciblée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F283CE-46CF-5343-8831-FBDD139F6166}"/>
              </a:ext>
            </a:extLst>
          </p:cNvPr>
          <p:cNvSpPr/>
          <p:nvPr/>
        </p:nvSpPr>
        <p:spPr>
          <a:xfrm>
            <a:off x="8415573" y="2072207"/>
            <a:ext cx="2547012" cy="2908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 CD8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RScore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74;p27">
            <a:extLst>
              <a:ext uri="{FF2B5EF4-FFF2-40B4-BE49-F238E27FC236}">
                <a16:creationId xmlns:a16="http://schemas.microsoft.com/office/drawing/2014/main" id="{14979C8F-6D6B-B343-A7C4-EF5E189EA2A0}"/>
              </a:ext>
            </a:extLst>
          </p:cNvPr>
          <p:cNvSpPr txBox="1">
            <a:spLocks/>
          </p:cNvSpPr>
          <p:nvPr/>
        </p:nvSpPr>
        <p:spPr>
          <a:xfrm>
            <a:off x="8069111" y="6008687"/>
            <a:ext cx="3505352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8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8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54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 panose="020F0302020204030204"/>
                <a:cs typeface="Arial"/>
                <a:sym typeface="Arial"/>
              </a:rPr>
              <a:t>Sun et al. JITC 2020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D292340-A059-7342-9C5C-BCB3BB52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26015"/>
            <a:ext cx="7188965" cy="3751154"/>
          </a:xfrm>
          <a:prstGeom prst="rect">
            <a:avLst/>
          </a:prstGeom>
        </p:spPr>
      </p:pic>
      <p:sp>
        <p:nvSpPr>
          <p:cNvPr id="15" name="Rectangle à coins arrondis 75">
            <a:extLst>
              <a:ext uri="{FF2B5EF4-FFF2-40B4-BE49-F238E27FC236}">
                <a16:creationId xmlns:a16="http://schemas.microsoft.com/office/drawing/2014/main" id="{62879C39-D2F9-6744-AB08-1F443B34D456}"/>
              </a:ext>
            </a:extLst>
          </p:cNvPr>
          <p:cNvSpPr/>
          <p:nvPr/>
        </p:nvSpPr>
        <p:spPr>
          <a:xfrm>
            <a:off x="960359" y="1706981"/>
            <a:ext cx="3372463" cy="487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Réponse du patient</a:t>
            </a:r>
          </a:p>
        </p:txBody>
      </p:sp>
      <p:sp>
        <p:nvSpPr>
          <p:cNvPr id="2" name="Google Shape;56;p26">
            <a:extLst>
              <a:ext uri="{FF2B5EF4-FFF2-40B4-BE49-F238E27FC236}">
                <a16:creationId xmlns:a16="http://schemas.microsoft.com/office/drawing/2014/main" id="{D7EE9663-F3FD-C5FC-3D06-1AC4E1BB1C00}"/>
              </a:ext>
            </a:extLst>
          </p:cNvPr>
          <p:cNvSpPr txBox="1">
            <a:spLocks/>
          </p:cNvSpPr>
          <p:nvPr/>
        </p:nvSpPr>
        <p:spPr>
          <a:xfrm>
            <a:off x="783825" y="817227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568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Distribution du score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radiomique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par patient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1FBDE-BFF5-E0B5-CD2E-976A1227220A}"/>
              </a:ext>
            </a:extLst>
          </p:cNvPr>
          <p:cNvSpPr txBox="1">
            <a:spLocks/>
          </p:cNvSpPr>
          <p:nvPr/>
        </p:nvSpPr>
        <p:spPr bwMode="auto">
          <a:xfrm>
            <a:off x="360442" y="479682"/>
            <a:ext cx="3393916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RTIO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171E3448-EFC5-B39B-D320-B9838B8F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319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A0F20-1CC7-204F-9BE8-3FF30067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CDB59-2104-4FF5-89B6-433F8E20161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space réservé du numéro de diapositive 5">
            <a:extLst>
              <a:ext uri="{FF2B5EF4-FFF2-40B4-BE49-F238E27FC236}">
                <a16:creationId xmlns:a16="http://schemas.microsoft.com/office/drawing/2014/main" id="{2403697C-E9F0-4B46-871E-A04ABECF2E11}"/>
              </a:ext>
            </a:extLst>
          </p:cNvPr>
          <p:cNvSpPr txBox="1">
            <a:spLocks/>
          </p:cNvSpPr>
          <p:nvPr/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2380A-27DF-45D8-9F1D-E28D2D09DC4A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Espace réservé de la date 3">
            <a:extLst>
              <a:ext uri="{FF2B5EF4-FFF2-40B4-BE49-F238E27FC236}">
                <a16:creationId xmlns:a16="http://schemas.microsoft.com/office/drawing/2014/main" id="{61C1CD5E-7A02-8A45-BBAC-1A884B198F5E}"/>
              </a:ext>
            </a:extLst>
          </p:cNvPr>
          <p:cNvSpPr txBox="1">
            <a:spLocks/>
          </p:cNvSpPr>
          <p:nvPr/>
        </p:nvSpPr>
        <p:spPr>
          <a:xfrm>
            <a:off x="635000" y="6527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959B6-2151-4447-82EA-B7D61A1592E4}" type="datetime1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4" name="Espace réservé du numéro de diapositive 5">
            <a:extLst>
              <a:ext uri="{FF2B5EF4-FFF2-40B4-BE49-F238E27FC236}">
                <a16:creationId xmlns:a16="http://schemas.microsoft.com/office/drawing/2014/main" id="{F9AEDD91-E5D1-B040-AFC6-66800F9B81DB}"/>
              </a:ext>
            </a:extLst>
          </p:cNvPr>
          <p:cNvSpPr txBox="1">
            <a:spLocks/>
          </p:cNvSpPr>
          <p:nvPr/>
        </p:nvSpPr>
        <p:spPr>
          <a:xfrm>
            <a:off x="8729663" y="651192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74336B-2C83-EB42-B658-0CE6E4FB962F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" name="Bulle narrative : rectangle 8">
            <a:extLst>
              <a:ext uri="{FF2B5EF4-FFF2-40B4-BE49-F238E27FC236}">
                <a16:creationId xmlns:a16="http://schemas.microsoft.com/office/drawing/2014/main" id="{B0D94610-5ADD-F842-B318-A648E217DD36}"/>
              </a:ext>
            </a:extLst>
          </p:cNvPr>
          <p:cNvSpPr/>
          <p:nvPr/>
        </p:nvSpPr>
        <p:spPr>
          <a:xfrm>
            <a:off x="8415573" y="2409970"/>
            <a:ext cx="2545503" cy="2172186"/>
          </a:xfrm>
          <a:prstGeom prst="wedgeRectCallout">
            <a:avLst>
              <a:gd name="adj1" fmla="val -61285"/>
              <a:gd name="adj2" fmla="val -22035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Valeur prédictive de la </a:t>
            </a:r>
            <a:r>
              <a:rPr lang="fr-FR" b="1" dirty="0">
                <a:solidFill>
                  <a:prstClr val="white"/>
                </a:solidFill>
                <a:latin typeface="Calibri" panose="020F0502020204030204"/>
              </a:rPr>
              <a:t>lésion la moins infiltrée (CD8)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non-irradiée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Permettrait de guider une radiothérapie ciblée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F283CE-46CF-5343-8831-FBDD139F6166}"/>
              </a:ext>
            </a:extLst>
          </p:cNvPr>
          <p:cNvSpPr/>
          <p:nvPr/>
        </p:nvSpPr>
        <p:spPr>
          <a:xfrm>
            <a:off x="8415573" y="2072207"/>
            <a:ext cx="2547012" cy="2908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 CD8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RScore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74;p27">
            <a:extLst>
              <a:ext uri="{FF2B5EF4-FFF2-40B4-BE49-F238E27FC236}">
                <a16:creationId xmlns:a16="http://schemas.microsoft.com/office/drawing/2014/main" id="{14979C8F-6D6B-B343-A7C4-EF5E189EA2A0}"/>
              </a:ext>
            </a:extLst>
          </p:cNvPr>
          <p:cNvSpPr txBox="1">
            <a:spLocks/>
          </p:cNvSpPr>
          <p:nvPr/>
        </p:nvSpPr>
        <p:spPr>
          <a:xfrm>
            <a:off x="8069111" y="6008687"/>
            <a:ext cx="3505352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8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8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54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 panose="020F0302020204030204"/>
                <a:cs typeface="Arial"/>
                <a:sym typeface="Arial"/>
              </a:rPr>
              <a:t>Sun et al. JITC 2020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D292340-A059-7342-9C5C-BCB3BB52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26015"/>
            <a:ext cx="7188965" cy="3751154"/>
          </a:xfrm>
          <a:prstGeom prst="rect">
            <a:avLst/>
          </a:prstGeom>
        </p:spPr>
      </p:pic>
      <p:sp>
        <p:nvSpPr>
          <p:cNvPr id="15" name="Rectangle à coins arrondis 75">
            <a:extLst>
              <a:ext uri="{FF2B5EF4-FFF2-40B4-BE49-F238E27FC236}">
                <a16:creationId xmlns:a16="http://schemas.microsoft.com/office/drawing/2014/main" id="{62879C39-D2F9-6744-AB08-1F443B34D456}"/>
              </a:ext>
            </a:extLst>
          </p:cNvPr>
          <p:cNvSpPr/>
          <p:nvPr/>
        </p:nvSpPr>
        <p:spPr>
          <a:xfrm>
            <a:off x="960359" y="1706981"/>
            <a:ext cx="3372463" cy="487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Réponse du patient</a:t>
            </a:r>
          </a:p>
        </p:txBody>
      </p:sp>
      <p:sp>
        <p:nvSpPr>
          <p:cNvPr id="2" name="Google Shape;56;p26">
            <a:extLst>
              <a:ext uri="{FF2B5EF4-FFF2-40B4-BE49-F238E27FC236}">
                <a16:creationId xmlns:a16="http://schemas.microsoft.com/office/drawing/2014/main" id="{D7EE9663-F3FD-C5FC-3D06-1AC4E1BB1C00}"/>
              </a:ext>
            </a:extLst>
          </p:cNvPr>
          <p:cNvSpPr txBox="1">
            <a:spLocks/>
          </p:cNvSpPr>
          <p:nvPr/>
        </p:nvSpPr>
        <p:spPr>
          <a:xfrm>
            <a:off x="783825" y="817227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568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Distribution du score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radiomique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par patient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1FBDE-BFF5-E0B5-CD2E-976A1227220A}"/>
              </a:ext>
            </a:extLst>
          </p:cNvPr>
          <p:cNvSpPr txBox="1">
            <a:spLocks/>
          </p:cNvSpPr>
          <p:nvPr/>
        </p:nvSpPr>
        <p:spPr bwMode="auto">
          <a:xfrm>
            <a:off x="360442" y="479682"/>
            <a:ext cx="3393916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RTIO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5F4CB-F4A8-F132-98C5-5E004EF9EC66}"/>
              </a:ext>
            </a:extLst>
          </p:cNvPr>
          <p:cNvSpPr/>
          <p:nvPr/>
        </p:nvSpPr>
        <p:spPr>
          <a:xfrm rot="10800000">
            <a:off x="8729663" y="5116429"/>
            <a:ext cx="1696173" cy="1806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6000">
                <a:schemeClr val="accent4">
                  <a:lumMod val="60000"/>
                  <a:lumOff val="40000"/>
                </a:schemeClr>
              </a:gs>
              <a:gs pos="100000">
                <a:srgbClr val="FF0000">
                  <a:alpha val="81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riangle 15">
            <a:extLst>
              <a:ext uri="{FF2B5EF4-FFF2-40B4-BE49-F238E27FC236}">
                <a16:creationId xmlns:a16="http://schemas.microsoft.com/office/drawing/2014/main" id="{A2CCC8B2-C702-0E52-01DD-633A6BE2BD97}"/>
              </a:ext>
            </a:extLst>
          </p:cNvPr>
          <p:cNvSpPr/>
          <p:nvPr/>
        </p:nvSpPr>
        <p:spPr>
          <a:xfrm>
            <a:off x="10217477" y="5216663"/>
            <a:ext cx="167840" cy="308344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C42FD4-FE97-4BB5-6367-E01F6094DED1}"/>
              </a:ext>
            </a:extLst>
          </p:cNvPr>
          <p:cNvSpPr txBox="1"/>
          <p:nvPr/>
        </p:nvSpPr>
        <p:spPr>
          <a:xfrm>
            <a:off x="8604394" y="485150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Low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94E37-1EF0-9A12-4945-3B0DD5E45990}"/>
              </a:ext>
            </a:extLst>
          </p:cNvPr>
          <p:cNvSpPr txBox="1"/>
          <p:nvPr/>
        </p:nvSpPr>
        <p:spPr>
          <a:xfrm>
            <a:off x="10012179" y="485150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High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AF1D3D-5E03-F2C7-CA2C-1BB5DF00C9F0}"/>
              </a:ext>
            </a:extLst>
          </p:cNvPr>
          <p:cNvSpPr txBox="1"/>
          <p:nvPr/>
        </p:nvSpPr>
        <p:spPr>
          <a:xfrm>
            <a:off x="9219320" y="4851506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Moderate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sp>
        <p:nvSpPr>
          <p:cNvPr id="10" name="Triangle 76">
            <a:extLst>
              <a:ext uri="{FF2B5EF4-FFF2-40B4-BE49-F238E27FC236}">
                <a16:creationId xmlns:a16="http://schemas.microsoft.com/office/drawing/2014/main" id="{49D6C382-0BB8-5457-584A-2CA25AF83C38}"/>
              </a:ext>
            </a:extLst>
          </p:cNvPr>
          <p:cNvSpPr/>
          <p:nvPr/>
        </p:nvSpPr>
        <p:spPr>
          <a:xfrm>
            <a:off x="9855536" y="5216663"/>
            <a:ext cx="167840" cy="308344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329E724-E5DC-E2DB-5DC0-4D29AE5F1732}"/>
              </a:ext>
            </a:extLst>
          </p:cNvPr>
          <p:cNvGrpSpPr/>
          <p:nvPr/>
        </p:nvGrpSpPr>
        <p:grpSpPr>
          <a:xfrm>
            <a:off x="8500142" y="5216663"/>
            <a:ext cx="756938" cy="609660"/>
            <a:chOff x="8592218" y="5498633"/>
            <a:chExt cx="756938" cy="609660"/>
          </a:xfrm>
        </p:grpSpPr>
        <p:sp>
          <p:nvSpPr>
            <p:cNvPr id="11" name="Triangle 77">
              <a:extLst>
                <a:ext uri="{FF2B5EF4-FFF2-40B4-BE49-F238E27FC236}">
                  <a16:creationId xmlns:a16="http://schemas.microsoft.com/office/drawing/2014/main" id="{1957AA06-DAD6-0694-476B-E1A7D772C889}"/>
                </a:ext>
              </a:extLst>
            </p:cNvPr>
            <p:cNvSpPr/>
            <p:nvPr/>
          </p:nvSpPr>
          <p:spPr>
            <a:xfrm>
              <a:off x="8912472" y="5498633"/>
              <a:ext cx="167840" cy="308344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8A18B12-C86A-2EC6-8117-94FBA383E6D3}"/>
                </a:ext>
              </a:extLst>
            </p:cNvPr>
            <p:cNvSpPr txBox="1"/>
            <p:nvPr/>
          </p:nvSpPr>
          <p:spPr>
            <a:xfrm>
              <a:off x="8592218" y="5831294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Min CD8</a:t>
              </a:r>
            </a:p>
          </p:txBody>
        </p:sp>
      </p:grp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E46E3D22-B97E-7D21-81F1-05A710DA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683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A0F20-1CC7-204F-9BE8-3FF30067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CDB59-2104-4FF5-89B6-433F8E20161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space réservé du numéro de diapositive 5">
            <a:extLst>
              <a:ext uri="{FF2B5EF4-FFF2-40B4-BE49-F238E27FC236}">
                <a16:creationId xmlns:a16="http://schemas.microsoft.com/office/drawing/2014/main" id="{2403697C-E9F0-4B46-871E-A04ABECF2E11}"/>
              </a:ext>
            </a:extLst>
          </p:cNvPr>
          <p:cNvSpPr txBox="1">
            <a:spLocks/>
          </p:cNvSpPr>
          <p:nvPr/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2380A-27DF-45D8-9F1D-E28D2D09DC4A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Espace réservé de la date 3">
            <a:extLst>
              <a:ext uri="{FF2B5EF4-FFF2-40B4-BE49-F238E27FC236}">
                <a16:creationId xmlns:a16="http://schemas.microsoft.com/office/drawing/2014/main" id="{61C1CD5E-7A02-8A45-BBAC-1A884B198F5E}"/>
              </a:ext>
            </a:extLst>
          </p:cNvPr>
          <p:cNvSpPr txBox="1">
            <a:spLocks/>
          </p:cNvSpPr>
          <p:nvPr/>
        </p:nvSpPr>
        <p:spPr>
          <a:xfrm>
            <a:off x="635000" y="6527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959B6-2151-4447-82EA-B7D61A1592E4}" type="datetime1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4" name="Espace réservé du numéro de diapositive 5">
            <a:extLst>
              <a:ext uri="{FF2B5EF4-FFF2-40B4-BE49-F238E27FC236}">
                <a16:creationId xmlns:a16="http://schemas.microsoft.com/office/drawing/2014/main" id="{F9AEDD91-E5D1-B040-AFC6-66800F9B81DB}"/>
              </a:ext>
            </a:extLst>
          </p:cNvPr>
          <p:cNvSpPr txBox="1">
            <a:spLocks/>
          </p:cNvSpPr>
          <p:nvPr/>
        </p:nvSpPr>
        <p:spPr>
          <a:xfrm>
            <a:off x="8729663" y="651192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74336B-2C83-EB42-B658-0CE6E4FB962F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" name="Bulle narrative : rectangle 8">
            <a:extLst>
              <a:ext uri="{FF2B5EF4-FFF2-40B4-BE49-F238E27FC236}">
                <a16:creationId xmlns:a16="http://schemas.microsoft.com/office/drawing/2014/main" id="{B0D94610-5ADD-F842-B318-A648E217DD36}"/>
              </a:ext>
            </a:extLst>
          </p:cNvPr>
          <p:cNvSpPr/>
          <p:nvPr/>
        </p:nvSpPr>
        <p:spPr>
          <a:xfrm>
            <a:off x="8415573" y="2409970"/>
            <a:ext cx="2545503" cy="2172186"/>
          </a:xfrm>
          <a:prstGeom prst="wedgeRectCallout">
            <a:avLst>
              <a:gd name="adj1" fmla="val -61285"/>
              <a:gd name="adj2" fmla="val -22035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Valeur prédictive de la </a:t>
            </a:r>
            <a:r>
              <a:rPr lang="fr-FR" b="1" dirty="0">
                <a:solidFill>
                  <a:prstClr val="white"/>
                </a:solidFill>
                <a:latin typeface="Calibri" panose="020F0502020204030204"/>
              </a:rPr>
              <a:t>lésion la moins infiltrée (CD8)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non-irradiée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Permettrait de guider une radiothérapie ciblée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F283CE-46CF-5343-8831-FBDD139F6166}"/>
              </a:ext>
            </a:extLst>
          </p:cNvPr>
          <p:cNvSpPr/>
          <p:nvPr/>
        </p:nvSpPr>
        <p:spPr>
          <a:xfrm>
            <a:off x="8415573" y="2072207"/>
            <a:ext cx="2547012" cy="2908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 CD8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RScore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74;p27">
            <a:extLst>
              <a:ext uri="{FF2B5EF4-FFF2-40B4-BE49-F238E27FC236}">
                <a16:creationId xmlns:a16="http://schemas.microsoft.com/office/drawing/2014/main" id="{14979C8F-6D6B-B343-A7C4-EF5E189EA2A0}"/>
              </a:ext>
            </a:extLst>
          </p:cNvPr>
          <p:cNvSpPr txBox="1">
            <a:spLocks/>
          </p:cNvSpPr>
          <p:nvPr/>
        </p:nvSpPr>
        <p:spPr>
          <a:xfrm>
            <a:off x="8069111" y="6008687"/>
            <a:ext cx="3505352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8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8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54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 panose="020F0302020204030204"/>
                <a:cs typeface="Arial"/>
                <a:sym typeface="Arial"/>
              </a:rPr>
              <a:t>Sun et al. JITC 2020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D292340-A059-7342-9C5C-BCB3BB52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26015"/>
            <a:ext cx="7188965" cy="3751154"/>
          </a:xfrm>
          <a:prstGeom prst="rect">
            <a:avLst/>
          </a:prstGeom>
        </p:spPr>
      </p:pic>
      <p:sp>
        <p:nvSpPr>
          <p:cNvPr id="15" name="Rectangle à coins arrondis 75">
            <a:extLst>
              <a:ext uri="{FF2B5EF4-FFF2-40B4-BE49-F238E27FC236}">
                <a16:creationId xmlns:a16="http://schemas.microsoft.com/office/drawing/2014/main" id="{62879C39-D2F9-6744-AB08-1F443B34D456}"/>
              </a:ext>
            </a:extLst>
          </p:cNvPr>
          <p:cNvSpPr/>
          <p:nvPr/>
        </p:nvSpPr>
        <p:spPr>
          <a:xfrm>
            <a:off x="960359" y="1706981"/>
            <a:ext cx="3372463" cy="487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Réponse du patient</a:t>
            </a:r>
          </a:p>
        </p:txBody>
      </p:sp>
      <p:sp>
        <p:nvSpPr>
          <p:cNvPr id="2" name="Google Shape;56;p26">
            <a:extLst>
              <a:ext uri="{FF2B5EF4-FFF2-40B4-BE49-F238E27FC236}">
                <a16:creationId xmlns:a16="http://schemas.microsoft.com/office/drawing/2014/main" id="{D7EE9663-F3FD-C5FC-3D06-1AC4E1BB1C00}"/>
              </a:ext>
            </a:extLst>
          </p:cNvPr>
          <p:cNvSpPr txBox="1">
            <a:spLocks/>
          </p:cNvSpPr>
          <p:nvPr/>
        </p:nvSpPr>
        <p:spPr>
          <a:xfrm>
            <a:off x="783825" y="817227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568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Distribution du score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radiomique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par patient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1FBDE-BFF5-E0B5-CD2E-976A1227220A}"/>
              </a:ext>
            </a:extLst>
          </p:cNvPr>
          <p:cNvSpPr txBox="1">
            <a:spLocks/>
          </p:cNvSpPr>
          <p:nvPr/>
        </p:nvSpPr>
        <p:spPr bwMode="auto">
          <a:xfrm>
            <a:off x="360442" y="479682"/>
            <a:ext cx="3393916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RTIO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5F4CB-F4A8-F132-98C5-5E004EF9EC66}"/>
              </a:ext>
            </a:extLst>
          </p:cNvPr>
          <p:cNvSpPr/>
          <p:nvPr/>
        </p:nvSpPr>
        <p:spPr>
          <a:xfrm rot="10800000">
            <a:off x="8729663" y="5116429"/>
            <a:ext cx="1696173" cy="1806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6000">
                <a:schemeClr val="accent4">
                  <a:lumMod val="60000"/>
                  <a:lumOff val="40000"/>
                </a:schemeClr>
              </a:gs>
              <a:gs pos="100000">
                <a:srgbClr val="FF0000">
                  <a:alpha val="81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riangle 15">
            <a:extLst>
              <a:ext uri="{FF2B5EF4-FFF2-40B4-BE49-F238E27FC236}">
                <a16:creationId xmlns:a16="http://schemas.microsoft.com/office/drawing/2014/main" id="{A2CCC8B2-C702-0E52-01DD-633A6BE2BD97}"/>
              </a:ext>
            </a:extLst>
          </p:cNvPr>
          <p:cNvSpPr/>
          <p:nvPr/>
        </p:nvSpPr>
        <p:spPr>
          <a:xfrm>
            <a:off x="10150736" y="5205242"/>
            <a:ext cx="167840" cy="308344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C42FD4-FE97-4BB5-6367-E01F6094DED1}"/>
              </a:ext>
            </a:extLst>
          </p:cNvPr>
          <p:cNvSpPr txBox="1"/>
          <p:nvPr/>
        </p:nvSpPr>
        <p:spPr>
          <a:xfrm>
            <a:off x="8604394" y="485150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Low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94E37-1EF0-9A12-4945-3B0DD5E45990}"/>
              </a:ext>
            </a:extLst>
          </p:cNvPr>
          <p:cNvSpPr txBox="1"/>
          <p:nvPr/>
        </p:nvSpPr>
        <p:spPr>
          <a:xfrm>
            <a:off x="10012179" y="485150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High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AF1D3D-5E03-F2C7-CA2C-1BB5DF00C9F0}"/>
              </a:ext>
            </a:extLst>
          </p:cNvPr>
          <p:cNvSpPr txBox="1"/>
          <p:nvPr/>
        </p:nvSpPr>
        <p:spPr>
          <a:xfrm>
            <a:off x="9219320" y="4851506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Moderate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sp>
        <p:nvSpPr>
          <p:cNvPr id="10" name="Triangle 76">
            <a:extLst>
              <a:ext uri="{FF2B5EF4-FFF2-40B4-BE49-F238E27FC236}">
                <a16:creationId xmlns:a16="http://schemas.microsoft.com/office/drawing/2014/main" id="{49D6C382-0BB8-5457-584A-2CA25AF83C38}"/>
              </a:ext>
            </a:extLst>
          </p:cNvPr>
          <p:cNvSpPr/>
          <p:nvPr/>
        </p:nvSpPr>
        <p:spPr>
          <a:xfrm>
            <a:off x="9633055" y="5205242"/>
            <a:ext cx="167840" cy="308344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329E724-E5DC-E2DB-5DC0-4D29AE5F1732}"/>
              </a:ext>
            </a:extLst>
          </p:cNvPr>
          <p:cNvGrpSpPr/>
          <p:nvPr/>
        </p:nvGrpSpPr>
        <p:grpSpPr>
          <a:xfrm>
            <a:off x="9180076" y="5205242"/>
            <a:ext cx="756938" cy="609660"/>
            <a:chOff x="8592218" y="5498633"/>
            <a:chExt cx="756938" cy="609660"/>
          </a:xfrm>
        </p:grpSpPr>
        <p:sp>
          <p:nvSpPr>
            <p:cNvPr id="11" name="Triangle 77">
              <a:extLst>
                <a:ext uri="{FF2B5EF4-FFF2-40B4-BE49-F238E27FC236}">
                  <a16:creationId xmlns:a16="http://schemas.microsoft.com/office/drawing/2014/main" id="{1957AA06-DAD6-0694-476B-E1A7D772C889}"/>
                </a:ext>
              </a:extLst>
            </p:cNvPr>
            <p:cNvSpPr/>
            <p:nvPr/>
          </p:nvSpPr>
          <p:spPr>
            <a:xfrm>
              <a:off x="8912472" y="5498633"/>
              <a:ext cx="167840" cy="308344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8A18B12-C86A-2EC6-8117-94FBA383E6D3}"/>
                </a:ext>
              </a:extLst>
            </p:cNvPr>
            <p:cNvSpPr txBox="1"/>
            <p:nvPr/>
          </p:nvSpPr>
          <p:spPr>
            <a:xfrm>
              <a:off x="8592218" y="5831294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Min CD8</a:t>
              </a:r>
            </a:p>
          </p:txBody>
        </p:sp>
      </p:grp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D889A35D-39BA-CD1C-F0E9-A1D26E99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197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A0F20-1CC7-204F-9BE8-3FF30067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CDB59-2104-4FF5-89B6-433F8E20161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space réservé du numéro de diapositive 5">
            <a:extLst>
              <a:ext uri="{FF2B5EF4-FFF2-40B4-BE49-F238E27FC236}">
                <a16:creationId xmlns:a16="http://schemas.microsoft.com/office/drawing/2014/main" id="{2403697C-E9F0-4B46-871E-A04ABECF2E11}"/>
              </a:ext>
            </a:extLst>
          </p:cNvPr>
          <p:cNvSpPr txBox="1">
            <a:spLocks/>
          </p:cNvSpPr>
          <p:nvPr/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2380A-27DF-45D8-9F1D-E28D2D09DC4A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Espace réservé de la date 3">
            <a:extLst>
              <a:ext uri="{FF2B5EF4-FFF2-40B4-BE49-F238E27FC236}">
                <a16:creationId xmlns:a16="http://schemas.microsoft.com/office/drawing/2014/main" id="{61C1CD5E-7A02-8A45-BBAC-1A884B198F5E}"/>
              </a:ext>
            </a:extLst>
          </p:cNvPr>
          <p:cNvSpPr txBox="1">
            <a:spLocks/>
          </p:cNvSpPr>
          <p:nvPr/>
        </p:nvSpPr>
        <p:spPr>
          <a:xfrm>
            <a:off x="635000" y="6527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959B6-2151-4447-82EA-B7D61A1592E4}" type="datetime1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4" name="Espace réservé du numéro de diapositive 5">
            <a:extLst>
              <a:ext uri="{FF2B5EF4-FFF2-40B4-BE49-F238E27FC236}">
                <a16:creationId xmlns:a16="http://schemas.microsoft.com/office/drawing/2014/main" id="{F9AEDD91-E5D1-B040-AFC6-66800F9B81DB}"/>
              </a:ext>
            </a:extLst>
          </p:cNvPr>
          <p:cNvSpPr txBox="1">
            <a:spLocks/>
          </p:cNvSpPr>
          <p:nvPr/>
        </p:nvSpPr>
        <p:spPr>
          <a:xfrm>
            <a:off x="8729663" y="651192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74336B-2C83-EB42-B658-0CE6E4FB962F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" name="Bulle narrative : rectangle 8">
            <a:extLst>
              <a:ext uri="{FF2B5EF4-FFF2-40B4-BE49-F238E27FC236}">
                <a16:creationId xmlns:a16="http://schemas.microsoft.com/office/drawing/2014/main" id="{B0D94610-5ADD-F842-B318-A648E217DD36}"/>
              </a:ext>
            </a:extLst>
          </p:cNvPr>
          <p:cNvSpPr/>
          <p:nvPr/>
        </p:nvSpPr>
        <p:spPr>
          <a:xfrm>
            <a:off x="8415573" y="2409970"/>
            <a:ext cx="2545503" cy="2172186"/>
          </a:xfrm>
          <a:prstGeom prst="wedgeRectCallout">
            <a:avLst>
              <a:gd name="adj1" fmla="val -61285"/>
              <a:gd name="adj2" fmla="val -22035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Valeur prédictive de la </a:t>
            </a:r>
            <a:r>
              <a:rPr lang="fr-FR" b="1" dirty="0">
                <a:solidFill>
                  <a:prstClr val="white"/>
                </a:solidFill>
                <a:latin typeface="Calibri" panose="020F0502020204030204"/>
              </a:rPr>
              <a:t>lésion la moins infiltrée (CD8)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non-irradiée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Permettrait de guider une radiothérapie ciblée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F283CE-46CF-5343-8831-FBDD139F6166}"/>
              </a:ext>
            </a:extLst>
          </p:cNvPr>
          <p:cNvSpPr/>
          <p:nvPr/>
        </p:nvSpPr>
        <p:spPr>
          <a:xfrm>
            <a:off x="8415573" y="2072207"/>
            <a:ext cx="2547012" cy="2908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 CD8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RScore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74;p27">
            <a:extLst>
              <a:ext uri="{FF2B5EF4-FFF2-40B4-BE49-F238E27FC236}">
                <a16:creationId xmlns:a16="http://schemas.microsoft.com/office/drawing/2014/main" id="{14979C8F-6D6B-B343-A7C4-EF5E189EA2A0}"/>
              </a:ext>
            </a:extLst>
          </p:cNvPr>
          <p:cNvSpPr txBox="1">
            <a:spLocks/>
          </p:cNvSpPr>
          <p:nvPr/>
        </p:nvSpPr>
        <p:spPr>
          <a:xfrm>
            <a:off x="8069111" y="6008687"/>
            <a:ext cx="3505352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8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8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54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 panose="020F0302020204030204"/>
                <a:cs typeface="Arial"/>
                <a:sym typeface="Arial"/>
              </a:rPr>
              <a:t>Sun et al. JITC 2020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D292340-A059-7342-9C5C-BCB3BB52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26015"/>
            <a:ext cx="7188965" cy="3751154"/>
          </a:xfrm>
          <a:prstGeom prst="rect">
            <a:avLst/>
          </a:prstGeom>
        </p:spPr>
      </p:pic>
      <p:sp>
        <p:nvSpPr>
          <p:cNvPr id="15" name="Rectangle à coins arrondis 75">
            <a:extLst>
              <a:ext uri="{FF2B5EF4-FFF2-40B4-BE49-F238E27FC236}">
                <a16:creationId xmlns:a16="http://schemas.microsoft.com/office/drawing/2014/main" id="{62879C39-D2F9-6744-AB08-1F443B34D456}"/>
              </a:ext>
            </a:extLst>
          </p:cNvPr>
          <p:cNvSpPr/>
          <p:nvPr/>
        </p:nvSpPr>
        <p:spPr>
          <a:xfrm>
            <a:off x="960359" y="1706981"/>
            <a:ext cx="3372463" cy="487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Réponse du patient</a:t>
            </a:r>
          </a:p>
        </p:txBody>
      </p:sp>
      <p:sp>
        <p:nvSpPr>
          <p:cNvPr id="2" name="Google Shape;56;p26">
            <a:extLst>
              <a:ext uri="{FF2B5EF4-FFF2-40B4-BE49-F238E27FC236}">
                <a16:creationId xmlns:a16="http://schemas.microsoft.com/office/drawing/2014/main" id="{D7EE9663-F3FD-C5FC-3D06-1AC4E1BB1C00}"/>
              </a:ext>
            </a:extLst>
          </p:cNvPr>
          <p:cNvSpPr txBox="1">
            <a:spLocks/>
          </p:cNvSpPr>
          <p:nvPr/>
        </p:nvSpPr>
        <p:spPr>
          <a:xfrm>
            <a:off x="783825" y="817227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568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Distribution du score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radiomique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par patient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1FBDE-BFF5-E0B5-CD2E-976A1227220A}"/>
              </a:ext>
            </a:extLst>
          </p:cNvPr>
          <p:cNvSpPr txBox="1">
            <a:spLocks/>
          </p:cNvSpPr>
          <p:nvPr/>
        </p:nvSpPr>
        <p:spPr bwMode="auto">
          <a:xfrm>
            <a:off x="360442" y="479682"/>
            <a:ext cx="3393916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RTIO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5F4CB-F4A8-F132-98C5-5E004EF9EC66}"/>
              </a:ext>
            </a:extLst>
          </p:cNvPr>
          <p:cNvSpPr/>
          <p:nvPr/>
        </p:nvSpPr>
        <p:spPr>
          <a:xfrm rot="10800000">
            <a:off x="8729663" y="5116429"/>
            <a:ext cx="1696173" cy="1806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6000">
                <a:schemeClr val="accent4">
                  <a:lumMod val="60000"/>
                  <a:lumOff val="40000"/>
                </a:schemeClr>
              </a:gs>
              <a:gs pos="100000">
                <a:srgbClr val="FF0000">
                  <a:alpha val="81000"/>
                </a:srgb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riangle 15">
            <a:extLst>
              <a:ext uri="{FF2B5EF4-FFF2-40B4-BE49-F238E27FC236}">
                <a16:creationId xmlns:a16="http://schemas.microsoft.com/office/drawing/2014/main" id="{A2CCC8B2-C702-0E52-01DD-633A6BE2BD97}"/>
              </a:ext>
            </a:extLst>
          </p:cNvPr>
          <p:cNvSpPr/>
          <p:nvPr/>
        </p:nvSpPr>
        <p:spPr>
          <a:xfrm>
            <a:off x="10150736" y="5193519"/>
            <a:ext cx="167840" cy="308344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C42FD4-FE97-4BB5-6367-E01F6094DED1}"/>
              </a:ext>
            </a:extLst>
          </p:cNvPr>
          <p:cNvSpPr txBox="1"/>
          <p:nvPr/>
        </p:nvSpPr>
        <p:spPr>
          <a:xfrm>
            <a:off x="8604394" y="485150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Low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94E37-1EF0-9A12-4945-3B0DD5E45990}"/>
              </a:ext>
            </a:extLst>
          </p:cNvPr>
          <p:cNvSpPr txBox="1"/>
          <p:nvPr/>
        </p:nvSpPr>
        <p:spPr>
          <a:xfrm>
            <a:off x="10012179" y="485150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High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0AF1D3D-5E03-F2C7-CA2C-1BB5DF00C9F0}"/>
              </a:ext>
            </a:extLst>
          </p:cNvPr>
          <p:cNvSpPr txBox="1"/>
          <p:nvPr/>
        </p:nvSpPr>
        <p:spPr>
          <a:xfrm>
            <a:off x="9219320" y="4851506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Moderate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sp>
        <p:nvSpPr>
          <p:cNvPr id="10" name="Triangle 76">
            <a:extLst>
              <a:ext uri="{FF2B5EF4-FFF2-40B4-BE49-F238E27FC236}">
                <a16:creationId xmlns:a16="http://schemas.microsoft.com/office/drawing/2014/main" id="{49D6C382-0BB8-5457-584A-2CA25AF83C38}"/>
              </a:ext>
            </a:extLst>
          </p:cNvPr>
          <p:cNvSpPr/>
          <p:nvPr/>
        </p:nvSpPr>
        <p:spPr>
          <a:xfrm>
            <a:off x="10242651" y="5193217"/>
            <a:ext cx="167840" cy="308344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329E724-E5DC-E2DB-5DC0-4D29AE5F1732}"/>
              </a:ext>
            </a:extLst>
          </p:cNvPr>
          <p:cNvGrpSpPr/>
          <p:nvPr/>
        </p:nvGrpSpPr>
        <p:grpSpPr>
          <a:xfrm>
            <a:off x="9637273" y="5193217"/>
            <a:ext cx="756938" cy="609660"/>
            <a:chOff x="8592218" y="5498633"/>
            <a:chExt cx="756938" cy="609660"/>
          </a:xfrm>
        </p:grpSpPr>
        <p:sp>
          <p:nvSpPr>
            <p:cNvPr id="11" name="Triangle 77">
              <a:extLst>
                <a:ext uri="{FF2B5EF4-FFF2-40B4-BE49-F238E27FC236}">
                  <a16:creationId xmlns:a16="http://schemas.microsoft.com/office/drawing/2014/main" id="{1957AA06-DAD6-0694-476B-E1A7D772C889}"/>
                </a:ext>
              </a:extLst>
            </p:cNvPr>
            <p:cNvSpPr/>
            <p:nvPr/>
          </p:nvSpPr>
          <p:spPr>
            <a:xfrm>
              <a:off x="8912472" y="5498633"/>
              <a:ext cx="167840" cy="308344"/>
            </a:xfrm>
            <a:prstGeom prst="triangle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8A18B12-C86A-2EC6-8117-94FBA383E6D3}"/>
                </a:ext>
              </a:extLst>
            </p:cNvPr>
            <p:cNvSpPr txBox="1"/>
            <p:nvPr/>
          </p:nvSpPr>
          <p:spPr>
            <a:xfrm>
              <a:off x="8592218" y="5831294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Min CD8</a:t>
              </a:r>
            </a:p>
          </p:txBody>
        </p:sp>
      </p:grp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954C896E-5CAE-C02B-00B4-90254B6A5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06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5A0F20-1CC7-204F-9BE8-3FF30067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CDB59-2104-4FF5-89B6-433F8E201618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space réservé du numéro de diapositive 5">
            <a:extLst>
              <a:ext uri="{FF2B5EF4-FFF2-40B4-BE49-F238E27FC236}">
                <a16:creationId xmlns:a16="http://schemas.microsoft.com/office/drawing/2014/main" id="{2403697C-E9F0-4B46-871E-A04ABECF2E11}"/>
              </a:ext>
            </a:extLst>
          </p:cNvPr>
          <p:cNvSpPr txBox="1">
            <a:spLocks/>
          </p:cNvSpPr>
          <p:nvPr/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2380A-27DF-45D8-9F1D-E28D2D09DC4A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Espace réservé de la date 3">
            <a:extLst>
              <a:ext uri="{FF2B5EF4-FFF2-40B4-BE49-F238E27FC236}">
                <a16:creationId xmlns:a16="http://schemas.microsoft.com/office/drawing/2014/main" id="{61C1CD5E-7A02-8A45-BBAC-1A884B198F5E}"/>
              </a:ext>
            </a:extLst>
          </p:cNvPr>
          <p:cNvSpPr txBox="1">
            <a:spLocks/>
          </p:cNvSpPr>
          <p:nvPr/>
        </p:nvSpPr>
        <p:spPr>
          <a:xfrm>
            <a:off x="635000" y="6527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959B6-2151-4447-82EA-B7D61A1592E4}" type="datetime1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4" name="Espace réservé du numéro de diapositive 5">
            <a:extLst>
              <a:ext uri="{FF2B5EF4-FFF2-40B4-BE49-F238E27FC236}">
                <a16:creationId xmlns:a16="http://schemas.microsoft.com/office/drawing/2014/main" id="{F9AEDD91-E5D1-B040-AFC6-66800F9B81DB}"/>
              </a:ext>
            </a:extLst>
          </p:cNvPr>
          <p:cNvSpPr txBox="1">
            <a:spLocks/>
          </p:cNvSpPr>
          <p:nvPr/>
        </p:nvSpPr>
        <p:spPr>
          <a:xfrm>
            <a:off x="8729663" y="651192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74336B-2C83-EB42-B658-0CE6E4FB962F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4" name="Picture 6" descr="Figure">
            <a:extLst>
              <a:ext uri="{FF2B5EF4-FFF2-40B4-BE49-F238E27FC236}">
                <a16:creationId xmlns:a16="http://schemas.microsoft.com/office/drawing/2014/main" id="{C685513A-F06F-364E-A5CD-BFF8CE58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356" y="610129"/>
            <a:ext cx="3213013" cy="523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F33060E-4044-BC46-A5F3-49CEAA9BB660}"/>
              </a:ext>
            </a:extLst>
          </p:cNvPr>
          <p:cNvSpPr/>
          <p:nvPr/>
        </p:nvSpPr>
        <p:spPr>
          <a:xfrm>
            <a:off x="7823205" y="5842024"/>
            <a:ext cx="403246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/>
              </a:rPr>
              <a:t>Van den Eynde et al.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/>
              </a:rPr>
              <a:t>Oncoimmunology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/>
              </a:rPr>
              <a:t> 2020</a:t>
            </a:r>
          </a:p>
        </p:txBody>
      </p:sp>
      <p:sp>
        <p:nvSpPr>
          <p:cNvPr id="58" name="Google Shape;56;p26">
            <a:extLst>
              <a:ext uri="{FF2B5EF4-FFF2-40B4-BE49-F238E27FC236}">
                <a16:creationId xmlns:a16="http://schemas.microsoft.com/office/drawing/2014/main" id="{43FEB304-44A0-264C-98C7-93B1C492CD29}"/>
              </a:ext>
            </a:extLst>
          </p:cNvPr>
          <p:cNvSpPr txBox="1">
            <a:spLocks/>
          </p:cNvSpPr>
          <p:nvPr/>
        </p:nvSpPr>
        <p:spPr>
          <a:xfrm>
            <a:off x="783825" y="817227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568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CD8 radiomic score distribution</a:t>
            </a:r>
          </a:p>
        </p:txBody>
      </p:sp>
      <p:sp>
        <p:nvSpPr>
          <p:cNvPr id="65" name="Espace réservé du contenu 2">
            <a:extLst>
              <a:ext uri="{FF2B5EF4-FFF2-40B4-BE49-F238E27FC236}">
                <a16:creationId xmlns:a16="http://schemas.microsoft.com/office/drawing/2014/main" id="{D9B04EFC-3670-A54C-9D60-A71B80BA64D8}"/>
              </a:ext>
            </a:extLst>
          </p:cNvPr>
          <p:cNvSpPr txBox="1">
            <a:spLocks/>
          </p:cNvSpPr>
          <p:nvPr/>
        </p:nvSpPr>
        <p:spPr bwMode="auto">
          <a:xfrm>
            <a:off x="360442" y="479682"/>
            <a:ext cx="3393916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RTIO cohort</a:t>
            </a:r>
          </a:p>
        </p:txBody>
      </p:sp>
      <p:sp>
        <p:nvSpPr>
          <p:cNvPr id="12" name="Rectangle à coins arrondis 75">
            <a:extLst>
              <a:ext uri="{FF2B5EF4-FFF2-40B4-BE49-F238E27FC236}">
                <a16:creationId xmlns:a16="http://schemas.microsoft.com/office/drawing/2014/main" id="{0BD20D02-80EC-7142-B174-90EA2B19E0B3}"/>
              </a:ext>
            </a:extLst>
          </p:cNvPr>
          <p:cNvSpPr/>
          <p:nvPr/>
        </p:nvSpPr>
        <p:spPr>
          <a:xfrm>
            <a:off x="960359" y="1706981"/>
            <a:ext cx="3372463" cy="487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Patient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response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Regular" panose="02000503030000020004" pitchFamily="2" charset="0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F75901B-3942-E149-8919-D88F402F8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" y="2226015"/>
            <a:ext cx="7188965" cy="3751154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75F4CC-D218-582D-FA72-CCD2DDB8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89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1"/>
          <p:cNvSpPr txBox="1"/>
          <p:nvPr/>
        </p:nvSpPr>
        <p:spPr>
          <a:xfrm>
            <a:off x="695731" y="1226489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79ADB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CD8 radiomics score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9843" y="1968569"/>
            <a:ext cx="6037714" cy="358013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1"/>
          <p:cNvSpPr/>
          <p:nvPr/>
        </p:nvSpPr>
        <p:spPr>
          <a:xfrm>
            <a:off x="8948973" y="2084827"/>
            <a:ext cx="3168704" cy="857666"/>
          </a:xfrm>
          <a:prstGeom prst="wedgeRectCallout">
            <a:avLst>
              <a:gd name="adj1" fmla="val -61285"/>
              <a:gd name="adj2" fmla="val -22035"/>
            </a:avLst>
          </a:prstGeom>
          <a:gradFill>
            <a:gsLst>
              <a:gs pos="0">
                <a:srgbClr val="567087"/>
              </a:gs>
              <a:gs pos="50000">
                <a:srgbClr val="7DA2C3"/>
              </a:gs>
              <a:gs pos="100000">
                <a:srgbClr val="96C2EA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defRPr/>
            </a:pPr>
            <a:r>
              <a:rPr lang="fr-FR" dirty="0">
                <a:solidFill>
                  <a:prstClr val="white"/>
                </a:solidFill>
              </a:rPr>
              <a:t>Valeur prédictive de la </a:t>
            </a:r>
            <a:r>
              <a:rPr lang="fr-FR" b="1" dirty="0">
                <a:solidFill>
                  <a:prstClr val="white"/>
                </a:solidFill>
              </a:rPr>
              <a:t>lésion la moins infiltrée (CD8)</a:t>
            </a:r>
          </a:p>
        </p:txBody>
      </p:sp>
      <p:sp>
        <p:nvSpPr>
          <p:cNvPr id="513" name="Google Shape;513;p11"/>
          <p:cNvSpPr/>
          <p:nvPr/>
        </p:nvSpPr>
        <p:spPr>
          <a:xfrm>
            <a:off x="8948973" y="1793956"/>
            <a:ext cx="3168704" cy="290870"/>
          </a:xfrm>
          <a:prstGeom prst="rect">
            <a:avLst/>
          </a:prstGeom>
          <a:gradFill>
            <a:gsLst>
              <a:gs pos="0">
                <a:srgbClr val="14436D"/>
              </a:gs>
              <a:gs pos="50000">
                <a:srgbClr val="1D619F"/>
              </a:gs>
              <a:gs pos="100000">
                <a:srgbClr val="2375BF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Min CD8 RScore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69534" y="3107968"/>
            <a:ext cx="2873623" cy="235767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1"/>
          <p:cNvSpPr txBox="1"/>
          <p:nvPr/>
        </p:nvSpPr>
        <p:spPr>
          <a:xfrm>
            <a:off x="186304" y="2084826"/>
            <a:ext cx="2743200" cy="345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6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Mélanomes avancés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ts val="16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Immunothérapie: anti-PD1 (mono or bithérapie)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48135"/>
              </a:buClr>
              <a:buSzPts val="1300"/>
              <a:buFont typeface="Noto Sans Symbols"/>
              <a:buNone/>
              <a:tabLst/>
              <a:defRPr/>
            </a:pP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1"/>
          <p:cNvSpPr/>
          <p:nvPr/>
        </p:nvSpPr>
        <p:spPr>
          <a:xfrm>
            <a:off x="257881" y="4464704"/>
            <a:ext cx="2435254" cy="1407956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8625" tIns="29300" rIns="58625" bIns="293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Baseline  and E1 CTs available: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N= 127 patients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1052 lesions delineated at both times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1"/>
          <p:cNvSpPr/>
          <p:nvPr/>
        </p:nvSpPr>
        <p:spPr>
          <a:xfrm>
            <a:off x="234259" y="3179929"/>
            <a:ext cx="2423330" cy="110687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8625" tIns="29300" rIns="58625" bIns="293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Baseline CT available: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N= 136 patients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1120 lesions delineated at baseline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1"/>
          <p:cNvSpPr txBox="1"/>
          <p:nvPr/>
        </p:nvSpPr>
        <p:spPr>
          <a:xfrm>
            <a:off x="8069111" y="5842231"/>
            <a:ext cx="3505352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Sun et al. JITC 2022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1"/>
          <p:cNvSpPr txBox="1"/>
          <p:nvPr/>
        </p:nvSpPr>
        <p:spPr>
          <a:xfrm>
            <a:off x="-374431" y="280258"/>
            <a:ext cx="121920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fr-FR" sz="44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Signature CD8</a:t>
            </a:r>
            <a:r>
              <a:rPr kumimoji="0" lang="fr-FR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fr-FR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valid</a:t>
            </a:r>
            <a:r>
              <a:rPr lang="fr-FR" sz="44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ée</a:t>
            </a:r>
            <a:r>
              <a:rPr kumimoji="0" lang="fr-FR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pour le mélanome</a:t>
            </a:r>
            <a:endParaRPr kumimoji="0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67E094-BA7E-05FB-6A72-671B131E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"/>
          <p:cNvSpPr txBox="1">
            <a:spLocks noGrp="1"/>
          </p:cNvSpPr>
          <p:nvPr>
            <p:ph type="title"/>
          </p:nvPr>
        </p:nvSpPr>
        <p:spPr>
          <a:xfrm>
            <a:off x="130890" y="1751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fr-FR" dirty="0"/>
              <a:t>Validation externes indépendantes</a:t>
            </a:r>
            <a:endParaRPr dirty="0"/>
          </a:p>
        </p:txBody>
      </p:sp>
      <p:pic>
        <p:nvPicPr>
          <p:cNvPr id="596" name="Google Shape;5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6038" y="1108474"/>
            <a:ext cx="4291086" cy="14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34" y="1298868"/>
            <a:ext cx="4117074" cy="114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74227" y="2557749"/>
            <a:ext cx="3810000" cy="1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132" y="3058368"/>
            <a:ext cx="3634294" cy="2653082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1"/>
          <p:cNvSpPr txBox="1"/>
          <p:nvPr/>
        </p:nvSpPr>
        <p:spPr>
          <a:xfrm>
            <a:off x="307848" y="5788394"/>
            <a:ext cx="41170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Association of radiomics score with clinical outcomes after stereotactic body radiation therapy and immune checkpoint blockade.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1"/>
          <p:cNvSpPr txBox="1"/>
          <p:nvPr/>
        </p:nvSpPr>
        <p:spPr>
          <a:xfrm>
            <a:off x="4551901" y="3083805"/>
            <a:ext cx="4809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97 patients 219 irradiated lesions, 145 unirradiated lesions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02" name="Google Shape;60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17509" y="1300498"/>
            <a:ext cx="2520359" cy="500135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1"/>
          <p:cNvSpPr txBox="1"/>
          <p:nvPr/>
        </p:nvSpPr>
        <p:spPr>
          <a:xfrm>
            <a:off x="416640" y="2490272"/>
            <a:ext cx="2937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68 pts : 17 low-RS+51 high-RS pts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04" name="Google Shape;604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62282" y="3305517"/>
            <a:ext cx="4819205" cy="189367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1"/>
          <p:cNvSpPr txBox="1"/>
          <p:nvPr/>
        </p:nvSpPr>
        <p:spPr>
          <a:xfrm>
            <a:off x="5194329" y="5420907"/>
            <a:ext cx="23807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Modelling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of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responders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/non-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responders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1"/>
          <p:cNvSpPr/>
          <p:nvPr/>
        </p:nvSpPr>
        <p:spPr>
          <a:xfrm>
            <a:off x="4844761" y="3439430"/>
            <a:ext cx="2116795" cy="207639"/>
          </a:xfrm>
          <a:prstGeom prst="rect">
            <a:avLst/>
          </a:prstGeom>
          <a:solidFill>
            <a:srgbClr val="FFFF00">
              <a:alpha val="9803"/>
            </a:srgbClr>
          </a:solidFill>
          <a:ln w="25400" cap="flat" cmpd="sng">
            <a:solidFill>
              <a:srgbClr val="6B51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184A1A-A52D-D24E-3252-7E34DF8921AB}"/>
              </a:ext>
            </a:extLst>
          </p:cNvPr>
          <p:cNvSpPr txBox="1"/>
          <p:nvPr/>
        </p:nvSpPr>
        <p:spPr>
          <a:xfrm>
            <a:off x="138326" y="6115983"/>
            <a:ext cx="2759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Korpics</a:t>
            </a:r>
            <a:r>
              <a:rPr lang="fr-FR" sz="1400" dirty="0"/>
              <a:t> et al. IJROBP 2020, JCI 2023</a:t>
            </a: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9C94C53F-197D-968B-52A3-45E1A530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b7a94ab85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Immunothérapie en oncologie: une révolution</a:t>
            </a:r>
            <a:endParaRPr dirty="0"/>
          </a:p>
        </p:txBody>
      </p:sp>
      <p:sp>
        <p:nvSpPr>
          <p:cNvPr id="250" name="Google Shape;250;g25b7a94ab85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grpSp>
        <p:nvGrpSpPr>
          <p:cNvPr id="251" name="Google Shape;251;g25b7a94ab85_1_0"/>
          <p:cNvGrpSpPr/>
          <p:nvPr/>
        </p:nvGrpSpPr>
        <p:grpSpPr>
          <a:xfrm>
            <a:off x="158970" y="1871164"/>
            <a:ext cx="6771291" cy="3437230"/>
            <a:chOff x="1857829" y="1690688"/>
            <a:chExt cx="8281236" cy="4348948"/>
          </a:xfrm>
        </p:grpSpPr>
        <p:pic>
          <p:nvPicPr>
            <p:cNvPr id="252" name="Google Shape;252;g25b7a94ab85_1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52935" y="1825625"/>
              <a:ext cx="8086130" cy="4214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g25b7a94ab85_1_0"/>
            <p:cNvSpPr/>
            <p:nvPr/>
          </p:nvSpPr>
          <p:spPr>
            <a:xfrm>
              <a:off x="1857829" y="1690688"/>
              <a:ext cx="493485" cy="3993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25b7a94ab85_1_0"/>
            <p:cNvSpPr/>
            <p:nvPr/>
          </p:nvSpPr>
          <p:spPr>
            <a:xfrm>
              <a:off x="5998447" y="1701980"/>
              <a:ext cx="493485" cy="3993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g25b7a94ab85_1_0"/>
          <p:cNvSpPr txBox="1"/>
          <p:nvPr/>
        </p:nvSpPr>
        <p:spPr>
          <a:xfrm>
            <a:off x="1102447" y="5739960"/>
            <a:ext cx="30844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Hirsch L </a:t>
            </a:r>
            <a:r>
              <a:rPr kumimoji="0" lang="fr-FR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BJC 2019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358;g72d143a93f19a28c_31">
            <a:extLst>
              <a:ext uri="{FF2B5EF4-FFF2-40B4-BE49-F238E27FC236}">
                <a16:creationId xmlns:a16="http://schemas.microsoft.com/office/drawing/2014/main" id="{DFB06D2A-8DFF-25EB-7D0C-130ACE2B6C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7073" y="1959019"/>
            <a:ext cx="3034801" cy="34715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9;g72d143a93f19a28c_31">
            <a:extLst>
              <a:ext uri="{FF2B5EF4-FFF2-40B4-BE49-F238E27FC236}">
                <a16:creationId xmlns:a16="http://schemas.microsoft.com/office/drawing/2014/main" id="{8E6713D7-9782-458F-9D69-E69358917E3A}"/>
              </a:ext>
            </a:extLst>
          </p:cNvPr>
          <p:cNvSpPr txBox="1"/>
          <p:nvPr/>
        </p:nvSpPr>
        <p:spPr>
          <a:xfrm>
            <a:off x="8375556" y="5776473"/>
            <a:ext cx="30844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Lu S</a:t>
            </a:r>
            <a:r>
              <a:rPr lang="fr-FR" sz="1400" kern="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et al. </a:t>
            </a:r>
            <a:r>
              <a:rPr kumimoji="0" lang="fr-FR" sz="1400" b="0" i="1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JAMA </a:t>
            </a:r>
            <a:r>
              <a:rPr kumimoji="0" lang="fr-FR" sz="1400" b="0" i="1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Oncol</a:t>
            </a:r>
            <a:r>
              <a:rPr kumimoji="0" lang="fr-FR" sz="1400" b="0" i="1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 2019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g25b7a94ab85_1_0"/>
          <p:cNvGrpSpPr/>
          <p:nvPr/>
        </p:nvGrpSpPr>
        <p:grpSpPr>
          <a:xfrm>
            <a:off x="5514303" y="1427410"/>
            <a:ext cx="2609216" cy="2642391"/>
            <a:chOff x="8294937" y="818364"/>
            <a:chExt cx="3166929" cy="3207195"/>
          </a:xfrm>
        </p:grpSpPr>
        <p:pic>
          <p:nvPicPr>
            <p:cNvPr id="256" name="Google Shape;256;g25b7a94ab85_1_0" descr="Afficher l'image d'origi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36523">
              <a:off x="8311709" y="834919"/>
              <a:ext cx="3133385" cy="31740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g25b7a94ab85_1_0"/>
            <p:cNvSpPr txBox="1"/>
            <p:nvPr/>
          </p:nvSpPr>
          <p:spPr>
            <a:xfrm rot="-331274">
              <a:off x="8528201" y="1731710"/>
              <a:ext cx="2423684" cy="1016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180000" bIns="91425" anchor="t" anchorCtr="0">
              <a:noAutofit/>
            </a:bodyPr>
            <a:lstStyle/>
            <a:p>
              <a:pPr marL="228600" marR="0" lvl="2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BECC"/>
                </a:buClr>
                <a:buSzPts val="2400"/>
                <a:buFont typeface="Arial"/>
                <a:buNone/>
                <a:tabLst/>
                <a:defRPr/>
              </a:pPr>
              <a:r>
                <a:rPr lang="fr-FR" sz="2000" b="1" kern="0" dirty="0">
                  <a:solidFill>
                    <a:srgbClr val="0C0C0C"/>
                  </a:solidFill>
                  <a:latin typeface="+mj-lt"/>
                  <a:ea typeface="Architects Daughter"/>
                  <a:cs typeface="Architects Daughter"/>
                  <a:sym typeface="Architects Daughter"/>
                </a:rPr>
                <a:t>Nouvelles combinaison ?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+mj-lt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grpSp>
        <p:nvGrpSpPr>
          <p:cNvPr id="4" name="Google Shape;255;g25b7a94ab85_1_0">
            <a:extLst>
              <a:ext uri="{FF2B5EF4-FFF2-40B4-BE49-F238E27FC236}">
                <a16:creationId xmlns:a16="http://schemas.microsoft.com/office/drawing/2014/main" id="{C9755EBD-A9E6-FAAA-C722-366D2C4D82C7}"/>
              </a:ext>
            </a:extLst>
          </p:cNvPr>
          <p:cNvGrpSpPr/>
          <p:nvPr/>
        </p:nvGrpSpPr>
        <p:grpSpPr>
          <a:xfrm>
            <a:off x="5660179" y="3641083"/>
            <a:ext cx="2609216" cy="2642391"/>
            <a:chOff x="8294937" y="818364"/>
            <a:chExt cx="3166929" cy="3207195"/>
          </a:xfrm>
        </p:grpSpPr>
        <p:pic>
          <p:nvPicPr>
            <p:cNvPr id="5" name="Google Shape;256;g25b7a94ab85_1_0" descr="Afficher l'image d'origine">
              <a:extLst>
                <a:ext uri="{FF2B5EF4-FFF2-40B4-BE49-F238E27FC236}">
                  <a16:creationId xmlns:a16="http://schemas.microsoft.com/office/drawing/2014/main" id="{67D10402-4F2D-44DA-77A8-287C6691C9E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36523">
              <a:off x="8311709" y="834919"/>
              <a:ext cx="3133385" cy="31740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257;g25b7a94ab85_1_0">
              <a:extLst>
                <a:ext uri="{FF2B5EF4-FFF2-40B4-BE49-F238E27FC236}">
                  <a16:creationId xmlns:a16="http://schemas.microsoft.com/office/drawing/2014/main" id="{F4C4B397-A507-D798-0A03-00CE01DAA98E}"/>
                </a:ext>
              </a:extLst>
            </p:cNvPr>
            <p:cNvSpPr txBox="1"/>
            <p:nvPr/>
          </p:nvSpPr>
          <p:spPr>
            <a:xfrm rot="-331274">
              <a:off x="8528201" y="1731710"/>
              <a:ext cx="2423684" cy="1016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180000" bIns="91425" anchor="t" anchorCtr="0">
              <a:noAutofit/>
            </a:bodyPr>
            <a:lstStyle/>
            <a:p>
              <a:pPr marL="228600" marR="0" lvl="2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BECC"/>
                </a:buClr>
                <a:buSzPts val="2400"/>
                <a:buFont typeface="Arial"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+mj-lt"/>
                  <a:ea typeface="Architects Daughter"/>
                  <a:cs typeface="Architects Daughter"/>
                  <a:sym typeface="Architects Daughter"/>
                </a:rPr>
                <a:t>Nouveaux biomarqueurs?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+mj-lt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7" name="Marcador de fecha 1">
            <a:extLst>
              <a:ext uri="{FF2B5EF4-FFF2-40B4-BE49-F238E27FC236}">
                <a16:creationId xmlns:a16="http://schemas.microsoft.com/office/drawing/2014/main" id="{AF325A65-2C0C-627F-A1B1-B12CE61C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56;p26">
            <a:extLst>
              <a:ext uri="{FF2B5EF4-FFF2-40B4-BE49-F238E27FC236}">
                <a16:creationId xmlns:a16="http://schemas.microsoft.com/office/drawing/2014/main" id="{586F7909-42B9-8948-9368-19CEA6014F5B}"/>
              </a:ext>
            </a:extLst>
          </p:cNvPr>
          <p:cNvSpPr txBox="1">
            <a:spLocks/>
          </p:cNvSpPr>
          <p:nvPr/>
        </p:nvSpPr>
        <p:spPr>
          <a:xfrm>
            <a:off x="629081" y="193079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Challenges</a:t>
            </a:r>
          </a:p>
        </p:txBody>
      </p:sp>
      <p:sp>
        <p:nvSpPr>
          <p:cNvPr id="2024" name="Espace réservé du contenu 2">
            <a:extLst>
              <a:ext uri="{FF2B5EF4-FFF2-40B4-BE49-F238E27FC236}">
                <a16:creationId xmlns:a16="http://schemas.microsoft.com/office/drawing/2014/main" id="{781994F2-10E8-C045-B11C-8761FD5E9DA9}"/>
              </a:ext>
            </a:extLst>
          </p:cNvPr>
          <p:cNvSpPr txBox="1">
            <a:spLocks/>
          </p:cNvSpPr>
          <p:nvPr/>
        </p:nvSpPr>
        <p:spPr bwMode="auto">
          <a:xfrm>
            <a:off x="1398013" y="1059297"/>
            <a:ext cx="6363915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Evaluation de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l’hétérogénéité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spatiale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j-ea"/>
              <a:cs typeface="+mj-cs"/>
            </a:endParaRPr>
          </a:p>
        </p:txBody>
      </p:sp>
      <p:sp>
        <p:nvSpPr>
          <p:cNvPr id="2025" name="Google Shape;74;p27">
            <a:extLst>
              <a:ext uri="{FF2B5EF4-FFF2-40B4-BE49-F238E27FC236}">
                <a16:creationId xmlns:a16="http://schemas.microsoft.com/office/drawing/2014/main" id="{FF5692F0-1D32-6346-98DC-6C1316F04CD0}"/>
              </a:ext>
            </a:extLst>
          </p:cNvPr>
          <p:cNvSpPr txBox="1">
            <a:spLocks/>
          </p:cNvSpPr>
          <p:nvPr/>
        </p:nvSpPr>
        <p:spPr>
          <a:xfrm>
            <a:off x="8075806" y="5859767"/>
            <a:ext cx="3505352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8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8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54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 Light" panose="020F0302020204030204"/>
              <a:cs typeface="Arial"/>
              <a:sym typeface="Arial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EBB1B0B-8221-394E-9473-978D996DF4FD}"/>
              </a:ext>
            </a:extLst>
          </p:cNvPr>
          <p:cNvGrpSpPr/>
          <p:nvPr/>
        </p:nvGrpSpPr>
        <p:grpSpPr>
          <a:xfrm>
            <a:off x="629081" y="1588912"/>
            <a:ext cx="10720891" cy="4483138"/>
            <a:chOff x="629081" y="1588912"/>
            <a:chExt cx="10720891" cy="448313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695B34-99DF-A64A-A060-338997B877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91"/>
            <a:stretch/>
          </p:blipFill>
          <p:spPr bwMode="auto">
            <a:xfrm>
              <a:off x="629081" y="1588912"/>
              <a:ext cx="3344300" cy="420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FE6EC9-C119-9844-8DC7-DE390E236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814" y="1793172"/>
              <a:ext cx="5854763" cy="354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Google Shape;74;p27">
              <a:extLst>
                <a:ext uri="{FF2B5EF4-FFF2-40B4-BE49-F238E27FC236}">
                  <a16:creationId xmlns:a16="http://schemas.microsoft.com/office/drawing/2014/main" id="{E6E0BA2A-7BD8-6E45-84B2-67559E28AAC7}"/>
                </a:ext>
              </a:extLst>
            </p:cNvPr>
            <p:cNvSpPr txBox="1">
              <a:spLocks/>
            </p:cNvSpPr>
            <p:nvPr/>
          </p:nvSpPr>
          <p:spPr>
            <a:xfrm>
              <a:off x="7844620" y="5802175"/>
              <a:ext cx="3505352" cy="269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Arial"/>
                <a:buNone/>
                <a:defRPr sz="17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3528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3F3F3F"/>
                </a:buClr>
                <a:buSzPts val="1680"/>
                <a:buFont typeface="Arial"/>
                <a:buChar char="•"/>
                <a:defRPr sz="1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Char char="•"/>
                <a:defRPr sz="1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Char char="•"/>
                <a:defRPr sz="1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Char char="•"/>
                <a:defRPr sz="1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05435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10"/>
                <a:buFont typeface="Arial"/>
                <a:buChar char="–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accent3"/>
                </a:buClr>
                <a:buSzPts val="1200"/>
                <a:buFont typeface="Arial"/>
                <a:buChar char="•"/>
                <a:def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marR="0" lvl="0" indent="-22860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700"/>
                <a:buFont typeface="Arial"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Calibri Light" panose="020F0302020204030204"/>
                  <a:cs typeface="Arial"/>
                  <a:sym typeface="Arial"/>
                </a:rPr>
                <a:t>Henry T et al. Sci report 2022</a:t>
              </a: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4E176715-0BAC-D649-B068-BE82D22E65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6" r="16824" b="92397"/>
            <a:stretch/>
          </p:blipFill>
          <p:spPr bwMode="auto">
            <a:xfrm>
              <a:off x="4075929" y="1699867"/>
              <a:ext cx="6671357" cy="534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331590-3A4C-6644-BD7A-00B6FE6CDA07}"/>
                </a:ext>
              </a:extLst>
            </p:cNvPr>
            <p:cNvSpPr/>
            <p:nvPr/>
          </p:nvSpPr>
          <p:spPr>
            <a:xfrm>
              <a:off x="5240366" y="5222631"/>
              <a:ext cx="3715657" cy="381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Number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 of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sampled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 </a:t>
              </a: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lesions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EE993B-ECDC-D449-B56B-02B9D11B053E}"/>
                </a:ext>
              </a:extLst>
            </p:cNvPr>
            <p:cNvSpPr/>
            <p:nvPr/>
          </p:nvSpPr>
          <p:spPr>
            <a:xfrm>
              <a:off x="5240366" y="4917047"/>
              <a:ext cx="485520" cy="381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7EFF7F-1286-AA47-9DBD-82D63398A599}"/>
                </a:ext>
              </a:extLst>
            </p:cNvPr>
            <p:cNvSpPr/>
            <p:nvPr/>
          </p:nvSpPr>
          <p:spPr>
            <a:xfrm>
              <a:off x="6795438" y="4917047"/>
              <a:ext cx="485520" cy="381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7B0745-1B17-754B-B31B-ADB8FB81913C}"/>
                </a:ext>
              </a:extLst>
            </p:cNvPr>
            <p:cNvSpPr/>
            <p:nvPr/>
          </p:nvSpPr>
          <p:spPr>
            <a:xfrm>
              <a:off x="8350510" y="4917047"/>
              <a:ext cx="485520" cy="381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D99E2C-139A-C64F-B1CF-545BC5FB7E8C}"/>
                </a:ext>
              </a:extLst>
            </p:cNvPr>
            <p:cNvSpPr/>
            <p:nvPr/>
          </p:nvSpPr>
          <p:spPr>
            <a:xfrm>
              <a:off x="3991654" y="4403651"/>
              <a:ext cx="656134" cy="381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40%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440D57-891B-1845-912A-D98344FB0182}"/>
                </a:ext>
              </a:extLst>
            </p:cNvPr>
            <p:cNvSpPr/>
            <p:nvPr/>
          </p:nvSpPr>
          <p:spPr>
            <a:xfrm>
              <a:off x="3991654" y="3530302"/>
              <a:ext cx="656134" cy="381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60%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58A9B7-0D24-1C4A-BDDF-8E4034DB70F5}"/>
                </a:ext>
              </a:extLst>
            </p:cNvPr>
            <p:cNvSpPr/>
            <p:nvPr/>
          </p:nvSpPr>
          <p:spPr>
            <a:xfrm>
              <a:off x="3991654" y="2725906"/>
              <a:ext cx="656134" cy="381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DINPro-Light" panose="02000504040000020003" pitchFamily="2" charset="0"/>
                  <a:ea typeface="+mn-ea"/>
                  <a:cs typeface="+mn-cs"/>
                </a:rPr>
                <a:t>80%</a:t>
              </a:r>
            </a:p>
          </p:txBody>
        </p:sp>
      </p:grpSp>
      <p:pic>
        <p:nvPicPr>
          <p:cNvPr id="1030" name="Picture 6" descr="Théophraste HENRY | PhD Student | Doctor of Medicine | Institut de  Cancérologie Gustave Roussy, Villejuif | IGR | U1030">
            <a:extLst>
              <a:ext uri="{FF2B5EF4-FFF2-40B4-BE49-F238E27FC236}">
                <a16:creationId xmlns:a16="http://schemas.microsoft.com/office/drawing/2014/main" id="{D01BDF03-F79E-E745-921A-384789FAC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885" y="797927"/>
            <a:ext cx="1274273" cy="12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1">
            <a:extLst>
              <a:ext uri="{FF2B5EF4-FFF2-40B4-BE49-F238E27FC236}">
                <a16:creationId xmlns:a16="http://schemas.microsoft.com/office/drawing/2014/main" id="{F6BD65C1-3907-583A-0CFD-57AECAF1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983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" name="Image 2021">
            <a:extLst>
              <a:ext uri="{FF2B5EF4-FFF2-40B4-BE49-F238E27FC236}">
                <a16:creationId xmlns:a16="http://schemas.microsoft.com/office/drawing/2014/main" id="{ACC028D7-28EA-2E40-81CF-648A86769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16" b="26031"/>
          <a:stretch/>
        </p:blipFill>
        <p:spPr>
          <a:xfrm>
            <a:off x="112541" y="1648150"/>
            <a:ext cx="11760200" cy="4125952"/>
          </a:xfrm>
          <a:prstGeom prst="rect">
            <a:avLst/>
          </a:prstGeom>
        </p:spPr>
      </p:pic>
      <p:sp>
        <p:nvSpPr>
          <p:cNvPr id="2023" name="Google Shape;56;p26">
            <a:extLst>
              <a:ext uri="{FF2B5EF4-FFF2-40B4-BE49-F238E27FC236}">
                <a16:creationId xmlns:a16="http://schemas.microsoft.com/office/drawing/2014/main" id="{586F7909-42B9-8948-9368-19CEA6014F5B}"/>
              </a:ext>
            </a:extLst>
          </p:cNvPr>
          <p:cNvSpPr txBox="1">
            <a:spLocks/>
          </p:cNvSpPr>
          <p:nvPr/>
        </p:nvSpPr>
        <p:spPr>
          <a:xfrm>
            <a:off x="783825" y="817227"/>
            <a:ext cx="7703683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568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Radiothérapie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guidée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par des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biomarqueurs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d’imagerie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568B2"/>
              </a:solidFill>
              <a:effectLst/>
              <a:uLnTx/>
              <a:uFillTx/>
              <a:latin typeface="DINPro-Light" panose="02000504040000020003" pitchFamily="2" charset="0"/>
              <a:cs typeface="Arial"/>
              <a:sym typeface="Arial"/>
            </a:endParaRPr>
          </a:p>
        </p:txBody>
      </p:sp>
      <p:sp>
        <p:nvSpPr>
          <p:cNvPr id="2024" name="Espace réservé du contenu 2">
            <a:extLst>
              <a:ext uri="{FF2B5EF4-FFF2-40B4-BE49-F238E27FC236}">
                <a16:creationId xmlns:a16="http://schemas.microsoft.com/office/drawing/2014/main" id="{781994F2-10E8-C045-B11C-8761FD5E9DA9}"/>
              </a:ext>
            </a:extLst>
          </p:cNvPr>
          <p:cNvSpPr txBox="1">
            <a:spLocks/>
          </p:cNvSpPr>
          <p:nvPr/>
        </p:nvSpPr>
        <p:spPr bwMode="auto">
          <a:xfrm>
            <a:off x="360441" y="538297"/>
            <a:ext cx="6363915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Vers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une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cancérologie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d’ultraprecision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 ?</a:t>
            </a:r>
          </a:p>
        </p:txBody>
      </p:sp>
      <p:sp>
        <p:nvSpPr>
          <p:cNvPr id="2025" name="Google Shape;74;p27">
            <a:extLst>
              <a:ext uri="{FF2B5EF4-FFF2-40B4-BE49-F238E27FC236}">
                <a16:creationId xmlns:a16="http://schemas.microsoft.com/office/drawing/2014/main" id="{FF5692F0-1D32-6346-98DC-6C1316F04CD0}"/>
              </a:ext>
            </a:extLst>
          </p:cNvPr>
          <p:cNvSpPr txBox="1">
            <a:spLocks/>
          </p:cNvSpPr>
          <p:nvPr/>
        </p:nvSpPr>
        <p:spPr>
          <a:xfrm>
            <a:off x="8075806" y="5859767"/>
            <a:ext cx="3505352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8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8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54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 Light" panose="020F0302020204030204"/>
              <a:cs typeface="Arial"/>
              <a:sym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6406E51-D9C5-9E4B-BECD-38B076E31E70}"/>
              </a:ext>
            </a:extLst>
          </p:cNvPr>
          <p:cNvSpPr txBox="1"/>
          <p:nvPr/>
        </p:nvSpPr>
        <p:spPr>
          <a:xfrm>
            <a:off x="9074709" y="5944977"/>
            <a:ext cx="1952901" cy="369330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Sun R et al </a:t>
            </a:r>
            <a:r>
              <a:rPr lang="fr-FR" sz="1600" dirty="0">
                <a:solidFill>
                  <a:prstClr val="black"/>
                </a:solidFill>
                <a:latin typeface="DINPro-Light" panose="02000504040000020003" pitchFamily="2" charset="0"/>
              </a:rPr>
              <a:t>JITC 2022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40B177F-4A0C-AC5D-08B4-C0221271DD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911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56;p26">
            <a:extLst>
              <a:ext uri="{FF2B5EF4-FFF2-40B4-BE49-F238E27FC236}">
                <a16:creationId xmlns:a16="http://schemas.microsoft.com/office/drawing/2014/main" id="{586F7909-42B9-8948-9368-19CEA6014F5B}"/>
              </a:ext>
            </a:extLst>
          </p:cNvPr>
          <p:cNvSpPr txBox="1">
            <a:spLocks/>
          </p:cNvSpPr>
          <p:nvPr/>
        </p:nvSpPr>
        <p:spPr>
          <a:xfrm>
            <a:off x="629082" y="193079"/>
            <a:ext cx="6893697" cy="6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>
                <a:sym typeface="Arial"/>
              </a:rPr>
              <a:t>Challenges / </a:t>
            </a:r>
            <a:r>
              <a:rPr lang="en-US" dirty="0" err="1">
                <a:sym typeface="Arial"/>
              </a:rPr>
              <a:t>Opportunités</a:t>
            </a:r>
            <a:endParaRPr lang="en-US" dirty="0">
              <a:sym typeface="Arial"/>
            </a:endParaRPr>
          </a:p>
        </p:txBody>
      </p:sp>
      <p:sp>
        <p:nvSpPr>
          <p:cNvPr id="2025" name="Google Shape;74;p27">
            <a:extLst>
              <a:ext uri="{FF2B5EF4-FFF2-40B4-BE49-F238E27FC236}">
                <a16:creationId xmlns:a16="http://schemas.microsoft.com/office/drawing/2014/main" id="{FF5692F0-1D32-6346-98DC-6C1316F04CD0}"/>
              </a:ext>
            </a:extLst>
          </p:cNvPr>
          <p:cNvSpPr txBox="1">
            <a:spLocks/>
          </p:cNvSpPr>
          <p:nvPr/>
        </p:nvSpPr>
        <p:spPr>
          <a:xfrm>
            <a:off x="8075806" y="5859768"/>
            <a:ext cx="3505352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8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8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54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10"/>
              <a:buFont typeface="Arial"/>
              <a:buChar char="–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GB" sz="1600" dirty="0">
              <a:latin typeface="Calibri Light" panose="020F030202020403020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3AE62A-D9A6-30DD-9952-EB69D29B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91" y="1988030"/>
            <a:ext cx="81280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D74F799-74AC-B1E4-E5FD-1822E55CBE11}"/>
              </a:ext>
            </a:extLst>
          </p:cNvPr>
          <p:cNvSpPr txBox="1"/>
          <p:nvPr/>
        </p:nvSpPr>
        <p:spPr>
          <a:xfrm>
            <a:off x="411074" y="1163205"/>
            <a:ext cx="25458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>
                <a:latin typeface="DINPro-Regular" panose="02000503030000020004" pitchFamily="2" charset="0"/>
              </a:rPr>
              <a:t>Immuno-TEP ?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6FC892E-06EF-38E5-5EDF-47A5BE311135}"/>
              </a:ext>
            </a:extLst>
          </p:cNvPr>
          <p:cNvSpPr txBox="1"/>
          <p:nvPr/>
        </p:nvSpPr>
        <p:spPr>
          <a:xfrm>
            <a:off x="8478964" y="5694796"/>
            <a:ext cx="2138464" cy="369330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r>
              <a:rPr lang="fr-FR" sz="1600" dirty="0" err="1">
                <a:solidFill>
                  <a:prstClr val="black"/>
                </a:solidFill>
                <a:latin typeface="DINPro-Light" panose="02000504040000020003" pitchFamily="2" charset="0"/>
              </a:rPr>
              <a:t>Farwell</a:t>
            </a:r>
            <a:r>
              <a:rPr lang="fr-FR" sz="1600" dirty="0">
                <a:solidFill>
                  <a:prstClr val="black"/>
                </a:solidFill>
                <a:latin typeface="DINPro-Light" panose="02000504040000020003" pitchFamily="2" charset="0"/>
              </a:rPr>
              <a:t> et al JNM 2022</a:t>
            </a:r>
            <a:endParaRPr lang="en-US" sz="1600" dirty="0">
              <a:solidFill>
                <a:prstClr val="black"/>
              </a:solidFill>
              <a:latin typeface="DINPro-Light" panose="02000504040000020003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B60A5F-E089-7D4D-47BF-33CA96D8C490}"/>
              </a:ext>
            </a:extLst>
          </p:cNvPr>
          <p:cNvSpPr txBox="1"/>
          <p:nvPr/>
        </p:nvSpPr>
        <p:spPr>
          <a:xfrm>
            <a:off x="5665115" y="4565972"/>
            <a:ext cx="16775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fr-FR" sz="900" baseline="30000" dirty="0">
                <a:solidFill>
                  <a:srgbClr val="574143"/>
                </a:solidFill>
                <a:latin typeface="DINPro-Light" panose="02000504040000020003" pitchFamily="2" charset="0"/>
              </a:rPr>
              <a:t>89</a:t>
            </a:r>
            <a:r>
              <a:rPr lang="fr-FR" sz="900" dirty="0">
                <a:solidFill>
                  <a:srgbClr val="574143"/>
                </a:solidFill>
                <a:latin typeface="DINPro-Light" panose="02000504040000020003" pitchFamily="2" charset="0"/>
              </a:rPr>
              <a:t>Zr-Df-IAB22M2C</a:t>
            </a:r>
          </a:p>
          <a:p>
            <a:pPr algn="l" fontAlgn="base"/>
            <a:endParaRPr lang="fr-FR" sz="900" dirty="0">
              <a:solidFill>
                <a:srgbClr val="574143"/>
              </a:solidFill>
              <a:latin typeface="DINPro-Light" panose="02000504040000020003" pitchFamily="2" charset="0"/>
            </a:endParaRPr>
          </a:p>
          <a:p>
            <a:pPr algn="l" fontAlgn="base"/>
            <a:r>
              <a:rPr lang="fr-FR" sz="900" dirty="0" err="1">
                <a:solidFill>
                  <a:srgbClr val="574143"/>
                </a:solidFill>
                <a:latin typeface="DINPro-Light" panose="02000504040000020003" pitchFamily="2" charset="0"/>
              </a:rPr>
              <a:t>Radiolabeled</a:t>
            </a:r>
            <a:r>
              <a:rPr lang="fr-FR" sz="900" dirty="0">
                <a:solidFill>
                  <a:srgbClr val="574143"/>
                </a:solidFill>
                <a:latin typeface="DINPro-Light" panose="02000504040000020003" pitchFamily="2" charset="0"/>
              </a:rPr>
              <a:t> Anti-CD8 </a:t>
            </a:r>
            <a:r>
              <a:rPr lang="fr-FR" sz="900" dirty="0" err="1">
                <a:solidFill>
                  <a:srgbClr val="574143"/>
                </a:solidFill>
                <a:latin typeface="DINPro-Light" panose="02000504040000020003" pitchFamily="2" charset="0"/>
              </a:rPr>
              <a:t>Minibody</a:t>
            </a:r>
            <a:endParaRPr lang="fr-FR" sz="900" dirty="0">
              <a:solidFill>
                <a:srgbClr val="574143"/>
              </a:solidFill>
              <a:latin typeface="DINPro-Light" panose="02000504040000020003" pitchFamily="2" charset="0"/>
            </a:endParaRPr>
          </a:p>
          <a:p>
            <a:pPr algn="l" fontAlgn="base"/>
            <a:endParaRPr lang="fr-FR" sz="900" dirty="0">
              <a:solidFill>
                <a:srgbClr val="574143"/>
              </a:solidFill>
              <a:latin typeface="DINPro-Light" panose="02000504040000020003" pitchFamily="2" charset="0"/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40F72EC-18DC-B893-C2E0-35A061AD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2360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C70DD-D580-8F24-4D65-C14D5D19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de la tête et du cou </a:t>
            </a:r>
            <a:br>
              <a:rPr lang="fr-FR" dirty="0"/>
            </a:br>
            <a:r>
              <a:rPr lang="fr-FR" dirty="0"/>
              <a:t>Projets </a:t>
            </a:r>
            <a:r>
              <a:rPr lang="fr-FR" dirty="0" err="1"/>
              <a:t>radiomics</a:t>
            </a:r>
            <a:r>
              <a:rPr lang="fr-FR" dirty="0"/>
              <a:t> - </a:t>
            </a:r>
            <a:r>
              <a:rPr lang="fr-FR" dirty="0" err="1"/>
              <a:t>immunotherapie</a:t>
            </a:r>
            <a:r>
              <a:rPr lang="fr-FR" dirty="0"/>
              <a:t> en cours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677F979-6DE7-1E4D-2297-CD00280D0CA0}"/>
              </a:ext>
            </a:extLst>
          </p:cNvPr>
          <p:cNvSpPr/>
          <p:nvPr/>
        </p:nvSpPr>
        <p:spPr>
          <a:xfrm>
            <a:off x="1805136" y="3372232"/>
            <a:ext cx="992833" cy="4855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Erlangen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04844E4-318A-D418-8745-427F8112A554}"/>
              </a:ext>
            </a:extLst>
          </p:cNvPr>
          <p:cNvSpPr/>
          <p:nvPr/>
        </p:nvSpPr>
        <p:spPr>
          <a:xfrm>
            <a:off x="1776011" y="4657672"/>
            <a:ext cx="992833" cy="2473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GORTEC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3E4743-A729-0061-CE7C-DE441298A791}"/>
              </a:ext>
            </a:extLst>
          </p:cNvPr>
          <p:cNvSpPr/>
          <p:nvPr/>
        </p:nvSpPr>
        <p:spPr>
          <a:xfrm>
            <a:off x="3172794" y="2612155"/>
            <a:ext cx="2002236" cy="3675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Immuneboost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81AC4A7-E797-E68F-2A14-E6FBF70D60FE}"/>
              </a:ext>
            </a:extLst>
          </p:cNvPr>
          <p:cNvSpPr/>
          <p:nvPr/>
        </p:nvSpPr>
        <p:spPr>
          <a:xfrm>
            <a:off x="3174026" y="1905105"/>
            <a:ext cx="2031141" cy="39639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Topnivo</a:t>
            </a:r>
            <a:r>
              <a:rPr lang="fr-FR" sz="1600" dirty="0">
                <a:solidFill>
                  <a:schemeClr val="tx1"/>
                </a:solidFill>
              </a:rPr>
              <a:t>, Check-up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2B5B1F9-CC18-9F6D-E5AA-8EC26E975500}"/>
              </a:ext>
            </a:extLst>
          </p:cNvPr>
          <p:cNvSpPr/>
          <p:nvPr/>
        </p:nvSpPr>
        <p:spPr>
          <a:xfrm>
            <a:off x="3201697" y="4653065"/>
            <a:ext cx="2031141" cy="2473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Pembrorad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BE06400-E814-ED60-CBBB-CCABAB3C7A56}"/>
              </a:ext>
            </a:extLst>
          </p:cNvPr>
          <p:cNvSpPr/>
          <p:nvPr/>
        </p:nvSpPr>
        <p:spPr>
          <a:xfrm>
            <a:off x="3172794" y="5057713"/>
            <a:ext cx="2031141" cy="2473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Reach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unfit</a:t>
            </a:r>
            <a:r>
              <a:rPr lang="fr-FR" sz="1600" dirty="0">
                <a:solidFill>
                  <a:schemeClr val="tx1"/>
                </a:solidFill>
              </a:rPr>
              <a:t> / fit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D5042F7-8EFF-1FE0-DF90-71589F6C26B9}"/>
              </a:ext>
            </a:extLst>
          </p:cNvPr>
          <p:cNvSpPr/>
          <p:nvPr/>
        </p:nvSpPr>
        <p:spPr>
          <a:xfrm>
            <a:off x="3201696" y="5967884"/>
            <a:ext cx="2031141" cy="2473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Rewrite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B27D8C7-8925-4288-D615-F47C090CDCC5}"/>
              </a:ext>
            </a:extLst>
          </p:cNvPr>
          <p:cNvSpPr/>
          <p:nvPr/>
        </p:nvSpPr>
        <p:spPr>
          <a:xfrm>
            <a:off x="3161387" y="3438959"/>
            <a:ext cx="2031141" cy="2473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Checkrad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Unicancer annonce un partenariat avec ScienceOne">
            <a:extLst>
              <a:ext uri="{FF2B5EF4-FFF2-40B4-BE49-F238E27FC236}">
                <a16:creationId xmlns:a16="http://schemas.microsoft.com/office/drawing/2014/main" id="{C303933A-496C-2D36-7FDF-18021EEA3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37" y="1907149"/>
            <a:ext cx="1536901" cy="8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Strahlenklinik | Uniklinikum Erlangen">
            <a:extLst>
              <a:ext uri="{FF2B5EF4-FFF2-40B4-BE49-F238E27FC236}">
                <a16:creationId xmlns:a16="http://schemas.microsoft.com/office/drawing/2014/main" id="{22D901B8-1B47-4E31-26DA-41DD907B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4" y="3372232"/>
            <a:ext cx="2123253" cy="57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RTEC - GROUPE ONCOLOGIE RADIOTHERAPIE TETE ET COU - GORTEC - GROUPE  ONCOLOGIE RADIOTHERAPIE TETE ET COU">
            <a:extLst>
              <a:ext uri="{FF2B5EF4-FFF2-40B4-BE49-F238E27FC236}">
                <a16:creationId xmlns:a16="http://schemas.microsoft.com/office/drawing/2014/main" id="{5A2AD94F-1B3F-AE3A-8C60-6F4704917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87" y="4626766"/>
            <a:ext cx="1878721" cy="50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12E4F03-C517-76C6-96FE-122479CB4DD1}"/>
              </a:ext>
            </a:extLst>
          </p:cNvPr>
          <p:cNvSpPr/>
          <p:nvPr/>
        </p:nvSpPr>
        <p:spPr>
          <a:xfrm>
            <a:off x="5567854" y="1923254"/>
            <a:ext cx="6122277" cy="39639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HNSCC </a:t>
            </a:r>
            <a:r>
              <a:rPr lang="fr-FR" sz="1600" dirty="0" err="1">
                <a:solidFill>
                  <a:schemeClr val="tx1"/>
                </a:solidFill>
              </a:rPr>
              <a:t>metastatique</a:t>
            </a:r>
            <a:r>
              <a:rPr lang="fr-FR" sz="1600" dirty="0">
                <a:solidFill>
                  <a:schemeClr val="tx1"/>
                </a:solidFill>
              </a:rPr>
              <a:t>, récurrent - </a:t>
            </a:r>
            <a:r>
              <a:rPr lang="fr-FR" sz="1600" dirty="0" err="1">
                <a:solidFill>
                  <a:schemeClr val="tx1"/>
                </a:solidFill>
              </a:rPr>
              <a:t>Nivolumab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32" name="Picture 8" descr="AAP 2023 Sign'it - Signatures en immunothérapie - Cancéropôle Lyon Auvergne  Rhône-Alpes – CLARA">
            <a:extLst>
              <a:ext uri="{FF2B5EF4-FFF2-40B4-BE49-F238E27FC236}">
                <a16:creationId xmlns:a16="http://schemas.microsoft.com/office/drawing/2014/main" id="{C80759D2-2880-FEEF-B129-01A0C2819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2" b="18647"/>
          <a:stretch/>
        </p:blipFill>
        <p:spPr bwMode="auto">
          <a:xfrm>
            <a:off x="924137" y="2751939"/>
            <a:ext cx="1445335" cy="45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C72E25E-38D9-B12D-E565-F8A61B2FCEB3}"/>
              </a:ext>
            </a:extLst>
          </p:cNvPr>
          <p:cNvSpPr/>
          <p:nvPr/>
        </p:nvSpPr>
        <p:spPr>
          <a:xfrm>
            <a:off x="5575194" y="2477307"/>
            <a:ext cx="6114937" cy="6920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HNSCC localement avancé HPV – </a:t>
            </a:r>
            <a:r>
              <a:rPr lang="fr-FR" sz="1600" dirty="0" err="1">
                <a:solidFill>
                  <a:schemeClr val="tx1"/>
                </a:solidFill>
              </a:rPr>
              <a:t>Nivolumab</a:t>
            </a:r>
            <a:r>
              <a:rPr lang="fr-FR" sz="1600" dirty="0">
                <a:solidFill>
                  <a:schemeClr val="tx1"/>
                </a:solidFill>
              </a:rPr>
              <a:t> 2 cycles induction avant RCT  vs RCT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06868F-85FD-DAB4-672F-8EB10AD760B9}"/>
              </a:ext>
            </a:extLst>
          </p:cNvPr>
          <p:cNvSpPr/>
          <p:nvPr/>
        </p:nvSpPr>
        <p:spPr>
          <a:xfrm>
            <a:off x="5625660" y="3420689"/>
            <a:ext cx="6064471" cy="10330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HNSCC localement avancé - </a:t>
            </a:r>
            <a:r>
              <a:rPr lang="en-US" sz="1600" dirty="0">
                <a:solidFill>
                  <a:schemeClr val="tx1"/>
                </a:solidFill>
              </a:rPr>
              <a:t>induction 1 cycle cisplatin/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docetaxel/ durvalumab/</a:t>
            </a:r>
            <a:r>
              <a:rPr lang="en-US" sz="1600" dirty="0" err="1">
                <a:solidFill>
                  <a:schemeClr val="tx1"/>
                </a:solidFill>
              </a:rPr>
              <a:t>tremelimumab</a:t>
            </a:r>
            <a:r>
              <a:rPr lang="en-US" sz="1600" dirty="0">
                <a:solidFill>
                  <a:schemeClr val="tx1"/>
                </a:solidFill>
              </a:rPr>
              <a:t> – </a:t>
            </a:r>
            <a:r>
              <a:rPr lang="en-US" sz="1600" dirty="0" err="1">
                <a:solidFill>
                  <a:schemeClr val="tx1"/>
                </a:solidFill>
              </a:rPr>
              <a:t>puis</a:t>
            </a:r>
            <a:r>
              <a:rPr lang="en-US" sz="1600" dirty="0">
                <a:solidFill>
                  <a:schemeClr val="tx1"/>
                </a:solidFill>
              </a:rPr>
              <a:t> RT + durvalumab </a:t>
            </a:r>
            <a:r>
              <a:rPr lang="en-US" sz="1600" dirty="0" err="1">
                <a:solidFill>
                  <a:schemeClr val="tx1"/>
                </a:solidFill>
              </a:rPr>
              <a:t>tremelimumab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suivi</a:t>
            </a:r>
            <a:r>
              <a:rPr lang="en-US" sz="1600" dirty="0">
                <a:solidFill>
                  <a:schemeClr val="tx1"/>
                </a:solidFill>
              </a:rPr>
              <a:t> par durvalumab x 8 maintenance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1FE4238-07E1-1A95-DBAB-46AEB9EBC69E}"/>
              </a:ext>
            </a:extLst>
          </p:cNvPr>
          <p:cNvSpPr/>
          <p:nvPr/>
        </p:nvSpPr>
        <p:spPr>
          <a:xfrm>
            <a:off x="5625661" y="4611666"/>
            <a:ext cx="6064470" cy="3344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HNSCC localement avancé </a:t>
            </a:r>
            <a:r>
              <a:rPr lang="fr-FR" sz="1600" dirty="0" err="1">
                <a:solidFill>
                  <a:schemeClr val="tx1"/>
                </a:solidFill>
              </a:rPr>
              <a:t>unfit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cddp</a:t>
            </a:r>
            <a:r>
              <a:rPr lang="fr-FR" sz="1600" dirty="0">
                <a:solidFill>
                  <a:schemeClr val="tx1"/>
                </a:solidFill>
              </a:rPr>
              <a:t> – RT+ </a:t>
            </a:r>
            <a:r>
              <a:rPr lang="fr-FR" sz="1600" dirty="0" err="1">
                <a:solidFill>
                  <a:schemeClr val="tx1"/>
                </a:solidFill>
              </a:rPr>
              <a:t>Pembro</a:t>
            </a:r>
            <a:r>
              <a:rPr lang="fr-FR" sz="1600" dirty="0">
                <a:solidFill>
                  <a:schemeClr val="tx1"/>
                </a:solidFill>
              </a:rPr>
              <a:t> vs </a:t>
            </a:r>
            <a:r>
              <a:rPr lang="fr-FR" sz="1600" dirty="0" err="1">
                <a:solidFill>
                  <a:schemeClr val="tx1"/>
                </a:solidFill>
              </a:rPr>
              <a:t>RT+cetux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BFA78C20-8738-ED59-23B3-3F18A61B9E0D}"/>
              </a:ext>
            </a:extLst>
          </p:cNvPr>
          <p:cNvSpPr/>
          <p:nvPr/>
        </p:nvSpPr>
        <p:spPr>
          <a:xfrm>
            <a:off x="5625660" y="5057713"/>
            <a:ext cx="6064471" cy="7304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HNSCC localement avancé </a:t>
            </a:r>
          </a:p>
          <a:p>
            <a:pPr algn="ctr"/>
            <a:r>
              <a:rPr lang="fr-FR" sz="1600" dirty="0" err="1">
                <a:solidFill>
                  <a:schemeClr val="tx1"/>
                </a:solidFill>
              </a:rPr>
              <a:t>RT+cetuximab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avelumab</a:t>
            </a:r>
            <a:r>
              <a:rPr lang="fr-FR" sz="1600" dirty="0">
                <a:solidFill>
                  <a:schemeClr val="tx1"/>
                </a:solidFill>
              </a:rPr>
              <a:t> + maintenance </a:t>
            </a:r>
            <a:r>
              <a:rPr lang="fr-FR" sz="1600" dirty="0" err="1">
                <a:solidFill>
                  <a:schemeClr val="tx1"/>
                </a:solidFill>
              </a:rPr>
              <a:t>avelumab</a:t>
            </a:r>
            <a:r>
              <a:rPr lang="fr-FR" sz="1600" dirty="0">
                <a:solidFill>
                  <a:schemeClr val="tx1"/>
                </a:solidFill>
              </a:rPr>
              <a:t> 12 mois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Vs Cisplatine-RT  </a:t>
            </a:r>
            <a:r>
              <a:rPr lang="fr-FR" sz="1600" dirty="0" err="1">
                <a:solidFill>
                  <a:schemeClr val="tx1"/>
                </a:solidFill>
              </a:rPr>
              <a:t>cetuximab</a:t>
            </a:r>
            <a:r>
              <a:rPr lang="fr-FR" sz="1600" dirty="0">
                <a:solidFill>
                  <a:schemeClr val="tx1"/>
                </a:solidFill>
              </a:rPr>
              <a:t>-RT 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BF734F0-A40F-7AC4-D472-54556C9AE8A0}"/>
              </a:ext>
            </a:extLst>
          </p:cNvPr>
          <p:cNvSpPr/>
          <p:nvPr/>
        </p:nvSpPr>
        <p:spPr>
          <a:xfrm>
            <a:off x="5667703" y="5899706"/>
            <a:ext cx="6022428" cy="7304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fr-FR" sz="1600" dirty="0"/>
              <a:t>HNSCC localisé/localement avancé N </a:t>
            </a:r>
            <a:r>
              <a:rPr lang="fr-FR" sz="1600" dirty="0" err="1"/>
              <a:t>homolat</a:t>
            </a:r>
            <a:endParaRPr lang="fr-FR" sz="1600" dirty="0"/>
          </a:p>
          <a:p>
            <a:r>
              <a:rPr lang="fr-FR" sz="1600" dirty="0"/>
              <a:t>radiothérapie-</a:t>
            </a:r>
            <a:r>
              <a:rPr lang="fr-FR" sz="1600" dirty="0" err="1"/>
              <a:t>durvalumab</a:t>
            </a:r>
            <a:r>
              <a:rPr lang="fr-FR" sz="1600" dirty="0"/>
              <a:t> sans irradiation prophylactique cervicale</a:t>
            </a:r>
          </a:p>
        </p:txBody>
      </p:sp>
    </p:spTree>
    <p:extLst>
      <p:ext uri="{BB962C8B-B14F-4D97-AF65-F5344CB8AC3E}">
        <p14:creationId xmlns:p14="http://schemas.microsoft.com/office/powerpoint/2010/main" val="99931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F3F3C-6C9D-C6E7-80B1-54923C44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5AFB07-E469-CF72-19D5-E0E06C26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F72444-D9B3-9A6F-2D0F-B9F13BC51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7"/>
          <a:stretch/>
        </p:blipFill>
        <p:spPr>
          <a:xfrm>
            <a:off x="27988" y="0"/>
            <a:ext cx="11870935" cy="64928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731C63D-A851-7CF5-EDAC-D8300CAA3416}"/>
              </a:ext>
            </a:extLst>
          </p:cNvPr>
          <p:cNvSpPr txBox="1"/>
          <p:nvPr/>
        </p:nvSpPr>
        <p:spPr>
          <a:xfrm>
            <a:off x="0" y="847933"/>
            <a:ext cx="896816" cy="1379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000" dirty="0">
                <a:latin typeface="+mj-lt"/>
              </a:rPr>
              <a:t>Giulia </a:t>
            </a:r>
            <a:r>
              <a:rPr lang="fr-FR" sz="1000" dirty="0" err="1">
                <a:latin typeface="+mj-lt"/>
              </a:rPr>
              <a:t>Mazzaschi</a:t>
            </a:r>
            <a:endParaRPr lang="fr-FR" sz="1000" dirty="0"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ED319D8-DEAE-D1DB-CE26-4BF37CA9BE88}"/>
              </a:ext>
            </a:extLst>
          </p:cNvPr>
          <p:cNvSpPr txBox="1"/>
          <p:nvPr/>
        </p:nvSpPr>
        <p:spPr>
          <a:xfrm>
            <a:off x="-52241" y="1764819"/>
            <a:ext cx="1072662" cy="1379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algn="ctr">
              <a:defRPr sz="1000">
                <a:latin typeface="+mj-lt"/>
              </a:defRPr>
            </a:lvl1pPr>
          </a:lstStyle>
          <a:p>
            <a:r>
              <a:rPr lang="fr-FR" dirty="0"/>
              <a:t>Michele </a:t>
            </a:r>
            <a:r>
              <a:rPr lang="fr-FR" dirty="0" err="1"/>
              <a:t>Mondini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F8D782-DFA5-320D-0354-F9D08D114B65}"/>
              </a:ext>
            </a:extLst>
          </p:cNvPr>
          <p:cNvSpPr txBox="1"/>
          <p:nvPr/>
        </p:nvSpPr>
        <p:spPr>
          <a:xfrm>
            <a:off x="-52241" y="2681705"/>
            <a:ext cx="112768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algn="ctr">
              <a:defRPr sz="1000">
                <a:latin typeface="+mj-lt"/>
              </a:defRPr>
            </a:lvl1pPr>
          </a:lstStyle>
          <a:p>
            <a:r>
              <a:rPr lang="fr-FR" dirty="0"/>
              <a:t>Charlotte Robert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D89B81-1AF3-A5E2-75E1-48E85767D2E8}"/>
              </a:ext>
            </a:extLst>
          </p:cNvPr>
          <p:cNvSpPr/>
          <p:nvPr/>
        </p:nvSpPr>
        <p:spPr>
          <a:xfrm>
            <a:off x="890441" y="-11043"/>
            <a:ext cx="11381788" cy="1708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56;p26">
            <a:extLst>
              <a:ext uri="{FF2B5EF4-FFF2-40B4-BE49-F238E27FC236}">
                <a16:creationId xmlns:a16="http://schemas.microsoft.com/office/drawing/2014/main" id="{A34E21F1-DAFA-7630-FB5D-0587D610A4B2}"/>
              </a:ext>
            </a:extLst>
          </p:cNvPr>
          <p:cNvSpPr txBox="1">
            <a:spLocks/>
          </p:cNvSpPr>
          <p:nvPr/>
        </p:nvSpPr>
        <p:spPr>
          <a:xfrm>
            <a:off x="1967856" y="552212"/>
            <a:ext cx="8594636" cy="100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568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8B2"/>
              </a:buClr>
              <a:buSzPts val="20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Modèles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précliniques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micro-CT pour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l’évaluation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 du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568B2"/>
                </a:solidFill>
                <a:effectLst/>
                <a:uLnTx/>
                <a:uFillTx/>
                <a:latin typeface="DINPro-Light" panose="02000504040000020003" pitchFamily="2" charset="0"/>
                <a:cs typeface="Arial"/>
                <a:sym typeface="Arial"/>
              </a:rPr>
              <a:t>microenvironnement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568B2"/>
              </a:solidFill>
              <a:effectLst/>
              <a:uLnTx/>
              <a:uFillTx/>
              <a:latin typeface="DINPro-Light" panose="02000504040000020003" pitchFamily="2" charset="0"/>
              <a:cs typeface="Arial"/>
              <a:sym typeface="Arial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22A57D3-B46D-1815-4939-5FD72AE5530E}"/>
              </a:ext>
            </a:extLst>
          </p:cNvPr>
          <p:cNvSpPr txBox="1">
            <a:spLocks/>
          </p:cNvSpPr>
          <p:nvPr/>
        </p:nvSpPr>
        <p:spPr bwMode="auto">
          <a:xfrm>
            <a:off x="1544472" y="214667"/>
            <a:ext cx="6363915" cy="37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Explicabilité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 des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outils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radiomiques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? </a:t>
            </a:r>
          </a:p>
        </p:txBody>
      </p:sp>
      <p:sp>
        <p:nvSpPr>
          <p:cNvPr id="11" name="Marcador de fecha 1">
            <a:extLst>
              <a:ext uri="{FF2B5EF4-FFF2-40B4-BE49-F238E27FC236}">
                <a16:creationId xmlns:a16="http://schemas.microsoft.com/office/drawing/2014/main" id="{F9656BB7-AC3F-5F9D-37B2-195F903B16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859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3ADDA85-1C76-7E24-BFAC-CAC65E8F73B9}"/>
              </a:ext>
            </a:extLst>
          </p:cNvPr>
          <p:cNvSpPr txBox="1">
            <a:spLocks/>
          </p:cNvSpPr>
          <p:nvPr/>
        </p:nvSpPr>
        <p:spPr>
          <a:xfrm>
            <a:off x="1242647" y="513797"/>
            <a:ext cx="6781800" cy="1338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Radiomique</a:t>
            </a:r>
            <a:r>
              <a:rPr lang="en-US" dirty="0"/>
              <a:t> “Local”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027AFD-167E-2CE0-73AE-C0983D9E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0" y="1662343"/>
            <a:ext cx="8459315" cy="43653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6D0AA01-CA05-2BAB-3822-7B50F69E6EE1}"/>
              </a:ext>
            </a:extLst>
          </p:cNvPr>
          <p:cNvSpPr txBox="1"/>
          <p:nvPr/>
        </p:nvSpPr>
        <p:spPr>
          <a:xfrm>
            <a:off x="9659271" y="6159537"/>
            <a:ext cx="25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Sylvain </a:t>
            </a:r>
            <a:r>
              <a:rPr lang="fr-FR" dirty="0" err="1"/>
              <a:t>Reuzé</a:t>
            </a:r>
            <a:endParaRPr lang="fr-FR" dirty="0"/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1A3E9DA1-89AF-5FE8-1642-94F6A532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1197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2BE74-F11B-4F49-B944-2FF9604D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391056" cy="1143000"/>
          </a:xfrm>
        </p:spPr>
        <p:txBody>
          <a:bodyPr/>
          <a:lstStyle/>
          <a:p>
            <a:r>
              <a:rPr lang="fr-FR" dirty="0" err="1"/>
              <a:t>Correlation</a:t>
            </a:r>
            <a:r>
              <a:rPr lang="fr-FR" dirty="0"/>
              <a:t> avec l’anatomopathologie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3302F1-ABEF-4CDA-B8F5-BB1CBE65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EA4569-5960-4CFE-B034-1FF4010AB1B7}" type="slidenum">
              <a:rPr lang="fr-FR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2204C06-BFB0-421C-B7BE-47073108659E}"/>
              </a:ext>
            </a:extLst>
          </p:cNvPr>
          <p:cNvSpPr txBox="1"/>
          <p:nvPr/>
        </p:nvSpPr>
        <p:spPr>
          <a:xfrm>
            <a:off x="8515677" y="4381161"/>
            <a:ext cx="2030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melanoma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Fibrosis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3-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Necrosis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BBCFE91B-5A2B-4C02-8B0B-6E991EAA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52" y="592157"/>
            <a:ext cx="1236018" cy="734815"/>
          </a:xfrm>
          <a:prstGeom prst="rect">
            <a:avLst/>
          </a:prstGeom>
        </p:spPr>
      </p:pic>
      <p:pic>
        <p:nvPicPr>
          <p:cNvPr id="84" name="Picture 2" descr="C:\Users\S_REUZE.IGR\AppData\Local\Temp\logo_gustave_roussy_rvb.jpg">
            <a:extLst>
              <a:ext uri="{FF2B5EF4-FFF2-40B4-BE49-F238E27FC236}">
                <a16:creationId xmlns:a16="http://schemas.microsoft.com/office/drawing/2014/main" id="{B6BAEFC0-CC74-421C-A44F-F17AE2C2D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206"/>
          <a:stretch/>
        </p:blipFill>
        <p:spPr bwMode="auto">
          <a:xfrm>
            <a:off x="10615314" y="502518"/>
            <a:ext cx="1453011" cy="83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8566FB5E-D724-5A91-9B66-BD5CE5406A33}"/>
              </a:ext>
            </a:extLst>
          </p:cNvPr>
          <p:cNvGrpSpPr/>
          <p:nvPr/>
        </p:nvGrpSpPr>
        <p:grpSpPr>
          <a:xfrm>
            <a:off x="579034" y="1326972"/>
            <a:ext cx="7780955" cy="4805814"/>
            <a:chOff x="579034" y="1326972"/>
            <a:chExt cx="8449350" cy="5032838"/>
          </a:xfrm>
        </p:grpSpPr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4B718859-97AE-4F1B-A047-09296C5D7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16" t="22949" r="2719" b="9271"/>
            <a:stretch/>
          </p:blipFill>
          <p:spPr>
            <a:xfrm>
              <a:off x="3632099" y="1326972"/>
              <a:ext cx="5396285" cy="5024516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9B366E4-8B78-4D70-B9E6-5DC2A3D3233F}"/>
                </a:ext>
              </a:extLst>
            </p:cNvPr>
            <p:cNvSpPr/>
            <p:nvPr/>
          </p:nvSpPr>
          <p:spPr>
            <a:xfrm rot="842643">
              <a:off x="3839654" y="2352889"/>
              <a:ext cx="3980841" cy="3682075"/>
            </a:xfrm>
            <a:prstGeom prst="rect">
              <a:avLst/>
            </a:prstGeom>
            <a:blipFill dpi="0" rotWithShape="1">
              <a:blip r:embed="rId6">
                <a:alphaModFix amt="4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DC121-04A6-446D-A40F-B34DC48A68CC}"/>
                </a:ext>
              </a:extLst>
            </p:cNvPr>
            <p:cNvSpPr/>
            <p:nvPr/>
          </p:nvSpPr>
          <p:spPr>
            <a:xfrm>
              <a:off x="6185214" y="3405912"/>
              <a:ext cx="3129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239D798-D057-44F6-A11E-CAF2EF1E82C7}"/>
                </a:ext>
              </a:extLst>
            </p:cNvPr>
            <p:cNvSpPr/>
            <p:nvPr/>
          </p:nvSpPr>
          <p:spPr>
            <a:xfrm>
              <a:off x="5411146" y="4399348"/>
              <a:ext cx="3129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3</a:t>
              </a: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7C56007E-750D-4B91-8620-0850AFD39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16" t="24740" r="8568" b="4215"/>
            <a:stretch/>
          </p:blipFill>
          <p:spPr>
            <a:xfrm>
              <a:off x="579034" y="1326972"/>
              <a:ext cx="2347510" cy="2448272"/>
            </a:xfrm>
            <a:prstGeom prst="rect">
              <a:avLst/>
            </a:prstGeom>
          </p:spPr>
        </p:pic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B5187BF8-0CEF-4B25-8B20-2F54D6FB1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13"/>
            <a:stretch/>
          </p:blipFill>
          <p:spPr>
            <a:xfrm>
              <a:off x="579034" y="4156310"/>
              <a:ext cx="2355326" cy="2195178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4059C1-B0E6-4567-900D-95A5213C6E6E}"/>
                </a:ext>
              </a:extLst>
            </p:cNvPr>
            <p:cNvSpPr/>
            <p:nvPr/>
          </p:nvSpPr>
          <p:spPr>
            <a:xfrm>
              <a:off x="1708187" y="3471878"/>
              <a:ext cx="121835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3D T1 FSPGR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D267FFF-C536-4ECD-900F-F46E7A1D66CC}"/>
                </a:ext>
              </a:extLst>
            </p:cNvPr>
            <p:cNvSpPr/>
            <p:nvPr/>
          </p:nvSpPr>
          <p:spPr>
            <a:xfrm>
              <a:off x="1537818" y="6052033"/>
              <a:ext cx="17198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TEXTURE LOCALE 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4F317E1-1F30-4923-BB09-492582619F3A}"/>
                </a:ext>
              </a:extLst>
            </p:cNvPr>
            <p:cNvSpPr/>
            <p:nvPr/>
          </p:nvSpPr>
          <p:spPr>
            <a:xfrm>
              <a:off x="1136612" y="2962065"/>
              <a:ext cx="3129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18E66FE-2CEF-47FC-9489-3442261F9D72}"/>
                </a:ext>
              </a:extLst>
            </p:cNvPr>
            <p:cNvSpPr/>
            <p:nvPr/>
          </p:nvSpPr>
          <p:spPr>
            <a:xfrm>
              <a:off x="1601919" y="2235944"/>
              <a:ext cx="3129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2CE4394-EE6E-4E65-8FFC-935C3EC29B88}"/>
                </a:ext>
              </a:extLst>
            </p:cNvPr>
            <p:cNvSpPr/>
            <p:nvPr/>
          </p:nvSpPr>
          <p:spPr>
            <a:xfrm>
              <a:off x="1297480" y="2498813"/>
              <a:ext cx="3129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50ACFB9-F68D-40D1-9138-3F3BF4CC3EBF}"/>
                </a:ext>
              </a:extLst>
            </p:cNvPr>
            <p:cNvSpPr/>
            <p:nvPr/>
          </p:nvSpPr>
          <p:spPr>
            <a:xfrm>
              <a:off x="1610387" y="4995900"/>
              <a:ext cx="3129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95DA7FE7-9D71-B04C-B177-D49C6197CDA9}"/>
                </a:ext>
              </a:extLst>
            </p:cNvPr>
            <p:cNvSpPr/>
            <p:nvPr/>
          </p:nvSpPr>
          <p:spPr>
            <a:xfrm>
              <a:off x="955126" y="5074750"/>
              <a:ext cx="1116518" cy="914223"/>
            </a:xfrm>
            <a:custGeom>
              <a:avLst/>
              <a:gdLst>
                <a:gd name="connsiteX0" fmla="*/ 438245 w 1116518"/>
                <a:gd name="connsiteY0" fmla="*/ 150393 h 914223"/>
                <a:gd name="connsiteX1" fmla="*/ 387445 w 1116518"/>
                <a:gd name="connsiteY1" fmla="*/ 19764 h 914223"/>
                <a:gd name="connsiteX2" fmla="*/ 293103 w 1116518"/>
                <a:gd name="connsiteY2" fmla="*/ 12507 h 914223"/>
                <a:gd name="connsiteX3" fmla="*/ 162474 w 1116518"/>
                <a:gd name="connsiteY3" fmla="*/ 135879 h 914223"/>
                <a:gd name="connsiteX4" fmla="*/ 31845 w 1116518"/>
                <a:gd name="connsiteY4" fmla="*/ 201193 h 914223"/>
                <a:gd name="connsiteX5" fmla="*/ 2817 w 1116518"/>
                <a:gd name="connsiteY5" fmla="*/ 411650 h 914223"/>
                <a:gd name="connsiteX6" fmla="*/ 82645 w 1116518"/>
                <a:gd name="connsiteY6" fmla="*/ 614850 h 914223"/>
                <a:gd name="connsiteX7" fmla="*/ 285845 w 1116518"/>
                <a:gd name="connsiteY7" fmla="*/ 789021 h 914223"/>
                <a:gd name="connsiteX8" fmla="*/ 568874 w 1116518"/>
                <a:gd name="connsiteY8" fmla="*/ 847079 h 914223"/>
                <a:gd name="connsiteX9" fmla="*/ 822874 w 1116518"/>
                <a:gd name="connsiteY9" fmla="*/ 905136 h 914223"/>
                <a:gd name="connsiteX10" fmla="*/ 1011560 w 1116518"/>
                <a:gd name="connsiteY10" fmla="*/ 897879 h 914223"/>
                <a:gd name="connsiteX11" fmla="*/ 1084131 w 1116518"/>
                <a:gd name="connsiteY11" fmla="*/ 752736 h 914223"/>
                <a:gd name="connsiteX12" fmla="*/ 1105903 w 1116518"/>
                <a:gd name="connsiteY12" fmla="*/ 484221 h 914223"/>
                <a:gd name="connsiteX13" fmla="*/ 917217 w 1116518"/>
                <a:gd name="connsiteY13" fmla="*/ 542279 h 914223"/>
                <a:gd name="connsiteX14" fmla="*/ 750303 w 1116518"/>
                <a:gd name="connsiteY14" fmla="*/ 556793 h 914223"/>
                <a:gd name="connsiteX15" fmla="*/ 641445 w 1116518"/>
                <a:gd name="connsiteY15" fmla="*/ 440679 h 914223"/>
                <a:gd name="connsiteX16" fmla="*/ 547103 w 1116518"/>
                <a:gd name="connsiteY16" fmla="*/ 404393 h 914223"/>
                <a:gd name="connsiteX17" fmla="*/ 489045 w 1116518"/>
                <a:gd name="connsiteY17" fmla="*/ 251993 h 914223"/>
                <a:gd name="connsiteX18" fmla="*/ 438245 w 1116518"/>
                <a:gd name="connsiteY18" fmla="*/ 150393 h 9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6518" h="914223">
                  <a:moveTo>
                    <a:pt x="438245" y="150393"/>
                  </a:moveTo>
                  <a:cubicBezTo>
                    <a:pt x="421312" y="111688"/>
                    <a:pt x="411635" y="42745"/>
                    <a:pt x="387445" y="19764"/>
                  </a:cubicBezTo>
                  <a:cubicBezTo>
                    <a:pt x="363255" y="-3217"/>
                    <a:pt x="330598" y="-6845"/>
                    <a:pt x="293103" y="12507"/>
                  </a:cubicBezTo>
                  <a:cubicBezTo>
                    <a:pt x="255608" y="31859"/>
                    <a:pt x="206017" y="104431"/>
                    <a:pt x="162474" y="135879"/>
                  </a:cubicBezTo>
                  <a:cubicBezTo>
                    <a:pt x="118931" y="167327"/>
                    <a:pt x="58454" y="155231"/>
                    <a:pt x="31845" y="201193"/>
                  </a:cubicBezTo>
                  <a:cubicBezTo>
                    <a:pt x="5235" y="247155"/>
                    <a:pt x="-5650" y="342707"/>
                    <a:pt x="2817" y="411650"/>
                  </a:cubicBezTo>
                  <a:cubicBezTo>
                    <a:pt x="11284" y="480593"/>
                    <a:pt x="35474" y="551955"/>
                    <a:pt x="82645" y="614850"/>
                  </a:cubicBezTo>
                  <a:cubicBezTo>
                    <a:pt x="129816" y="677745"/>
                    <a:pt x="204807" y="750316"/>
                    <a:pt x="285845" y="789021"/>
                  </a:cubicBezTo>
                  <a:cubicBezTo>
                    <a:pt x="366883" y="827726"/>
                    <a:pt x="479369" y="827727"/>
                    <a:pt x="568874" y="847079"/>
                  </a:cubicBezTo>
                  <a:cubicBezTo>
                    <a:pt x="658379" y="866432"/>
                    <a:pt x="749093" y="896669"/>
                    <a:pt x="822874" y="905136"/>
                  </a:cubicBezTo>
                  <a:cubicBezTo>
                    <a:pt x="896655" y="913603"/>
                    <a:pt x="968017" y="923279"/>
                    <a:pt x="1011560" y="897879"/>
                  </a:cubicBezTo>
                  <a:cubicBezTo>
                    <a:pt x="1055103" y="872479"/>
                    <a:pt x="1068407" y="821679"/>
                    <a:pt x="1084131" y="752736"/>
                  </a:cubicBezTo>
                  <a:cubicBezTo>
                    <a:pt x="1099855" y="683793"/>
                    <a:pt x="1133722" y="519297"/>
                    <a:pt x="1105903" y="484221"/>
                  </a:cubicBezTo>
                  <a:cubicBezTo>
                    <a:pt x="1078084" y="449145"/>
                    <a:pt x="976484" y="530184"/>
                    <a:pt x="917217" y="542279"/>
                  </a:cubicBezTo>
                  <a:cubicBezTo>
                    <a:pt x="857950" y="554374"/>
                    <a:pt x="796265" y="573726"/>
                    <a:pt x="750303" y="556793"/>
                  </a:cubicBezTo>
                  <a:cubicBezTo>
                    <a:pt x="704341" y="539860"/>
                    <a:pt x="675312" y="466079"/>
                    <a:pt x="641445" y="440679"/>
                  </a:cubicBezTo>
                  <a:cubicBezTo>
                    <a:pt x="607578" y="415279"/>
                    <a:pt x="572503" y="435841"/>
                    <a:pt x="547103" y="404393"/>
                  </a:cubicBezTo>
                  <a:cubicBezTo>
                    <a:pt x="521703" y="372945"/>
                    <a:pt x="507188" y="291907"/>
                    <a:pt x="489045" y="251993"/>
                  </a:cubicBezTo>
                  <a:cubicBezTo>
                    <a:pt x="470902" y="212079"/>
                    <a:pt x="455178" y="189098"/>
                    <a:pt x="438245" y="150393"/>
                  </a:cubicBezTo>
                  <a:close/>
                </a:path>
              </a:pathLst>
            </a:custGeom>
            <a:solidFill>
              <a:srgbClr val="4F81BD">
                <a:alpha val="16078"/>
              </a:srgbClr>
            </a:solidFill>
            <a:ln>
              <a:solidFill>
                <a:srgbClr val="66CC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25D5C81-DBE9-234E-A587-09CEA73AAAF3}"/>
                </a:ext>
              </a:extLst>
            </p:cNvPr>
            <p:cNvSpPr/>
            <p:nvPr/>
          </p:nvSpPr>
          <p:spPr>
            <a:xfrm>
              <a:off x="4128247" y="3837573"/>
              <a:ext cx="2473469" cy="2011035"/>
            </a:xfrm>
            <a:custGeom>
              <a:avLst/>
              <a:gdLst>
                <a:gd name="connsiteX0" fmla="*/ 438245 w 1116518"/>
                <a:gd name="connsiteY0" fmla="*/ 150393 h 914223"/>
                <a:gd name="connsiteX1" fmla="*/ 387445 w 1116518"/>
                <a:gd name="connsiteY1" fmla="*/ 19764 h 914223"/>
                <a:gd name="connsiteX2" fmla="*/ 293103 w 1116518"/>
                <a:gd name="connsiteY2" fmla="*/ 12507 h 914223"/>
                <a:gd name="connsiteX3" fmla="*/ 162474 w 1116518"/>
                <a:gd name="connsiteY3" fmla="*/ 135879 h 914223"/>
                <a:gd name="connsiteX4" fmla="*/ 31845 w 1116518"/>
                <a:gd name="connsiteY4" fmla="*/ 201193 h 914223"/>
                <a:gd name="connsiteX5" fmla="*/ 2817 w 1116518"/>
                <a:gd name="connsiteY5" fmla="*/ 411650 h 914223"/>
                <a:gd name="connsiteX6" fmla="*/ 82645 w 1116518"/>
                <a:gd name="connsiteY6" fmla="*/ 614850 h 914223"/>
                <a:gd name="connsiteX7" fmla="*/ 285845 w 1116518"/>
                <a:gd name="connsiteY7" fmla="*/ 789021 h 914223"/>
                <a:gd name="connsiteX8" fmla="*/ 568874 w 1116518"/>
                <a:gd name="connsiteY8" fmla="*/ 847079 h 914223"/>
                <a:gd name="connsiteX9" fmla="*/ 822874 w 1116518"/>
                <a:gd name="connsiteY9" fmla="*/ 905136 h 914223"/>
                <a:gd name="connsiteX10" fmla="*/ 1011560 w 1116518"/>
                <a:gd name="connsiteY10" fmla="*/ 897879 h 914223"/>
                <a:gd name="connsiteX11" fmla="*/ 1084131 w 1116518"/>
                <a:gd name="connsiteY11" fmla="*/ 752736 h 914223"/>
                <a:gd name="connsiteX12" fmla="*/ 1105903 w 1116518"/>
                <a:gd name="connsiteY12" fmla="*/ 484221 h 914223"/>
                <a:gd name="connsiteX13" fmla="*/ 917217 w 1116518"/>
                <a:gd name="connsiteY13" fmla="*/ 542279 h 914223"/>
                <a:gd name="connsiteX14" fmla="*/ 750303 w 1116518"/>
                <a:gd name="connsiteY14" fmla="*/ 556793 h 914223"/>
                <a:gd name="connsiteX15" fmla="*/ 641445 w 1116518"/>
                <a:gd name="connsiteY15" fmla="*/ 440679 h 914223"/>
                <a:gd name="connsiteX16" fmla="*/ 547103 w 1116518"/>
                <a:gd name="connsiteY16" fmla="*/ 404393 h 914223"/>
                <a:gd name="connsiteX17" fmla="*/ 489045 w 1116518"/>
                <a:gd name="connsiteY17" fmla="*/ 251993 h 914223"/>
                <a:gd name="connsiteX18" fmla="*/ 438245 w 1116518"/>
                <a:gd name="connsiteY18" fmla="*/ 150393 h 91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6518" h="914223">
                  <a:moveTo>
                    <a:pt x="438245" y="150393"/>
                  </a:moveTo>
                  <a:cubicBezTo>
                    <a:pt x="421312" y="111688"/>
                    <a:pt x="411635" y="42745"/>
                    <a:pt x="387445" y="19764"/>
                  </a:cubicBezTo>
                  <a:cubicBezTo>
                    <a:pt x="363255" y="-3217"/>
                    <a:pt x="330598" y="-6845"/>
                    <a:pt x="293103" y="12507"/>
                  </a:cubicBezTo>
                  <a:cubicBezTo>
                    <a:pt x="255608" y="31859"/>
                    <a:pt x="206017" y="104431"/>
                    <a:pt x="162474" y="135879"/>
                  </a:cubicBezTo>
                  <a:cubicBezTo>
                    <a:pt x="118931" y="167327"/>
                    <a:pt x="58454" y="155231"/>
                    <a:pt x="31845" y="201193"/>
                  </a:cubicBezTo>
                  <a:cubicBezTo>
                    <a:pt x="5235" y="247155"/>
                    <a:pt x="-5650" y="342707"/>
                    <a:pt x="2817" y="411650"/>
                  </a:cubicBezTo>
                  <a:cubicBezTo>
                    <a:pt x="11284" y="480593"/>
                    <a:pt x="35474" y="551955"/>
                    <a:pt x="82645" y="614850"/>
                  </a:cubicBezTo>
                  <a:cubicBezTo>
                    <a:pt x="129816" y="677745"/>
                    <a:pt x="204807" y="750316"/>
                    <a:pt x="285845" y="789021"/>
                  </a:cubicBezTo>
                  <a:cubicBezTo>
                    <a:pt x="366883" y="827726"/>
                    <a:pt x="479369" y="827727"/>
                    <a:pt x="568874" y="847079"/>
                  </a:cubicBezTo>
                  <a:cubicBezTo>
                    <a:pt x="658379" y="866432"/>
                    <a:pt x="749093" y="896669"/>
                    <a:pt x="822874" y="905136"/>
                  </a:cubicBezTo>
                  <a:cubicBezTo>
                    <a:pt x="896655" y="913603"/>
                    <a:pt x="968017" y="923279"/>
                    <a:pt x="1011560" y="897879"/>
                  </a:cubicBezTo>
                  <a:cubicBezTo>
                    <a:pt x="1055103" y="872479"/>
                    <a:pt x="1068407" y="821679"/>
                    <a:pt x="1084131" y="752736"/>
                  </a:cubicBezTo>
                  <a:cubicBezTo>
                    <a:pt x="1099855" y="683793"/>
                    <a:pt x="1133722" y="519297"/>
                    <a:pt x="1105903" y="484221"/>
                  </a:cubicBezTo>
                  <a:cubicBezTo>
                    <a:pt x="1078084" y="449145"/>
                    <a:pt x="976484" y="530184"/>
                    <a:pt x="917217" y="542279"/>
                  </a:cubicBezTo>
                  <a:cubicBezTo>
                    <a:pt x="857950" y="554374"/>
                    <a:pt x="796265" y="573726"/>
                    <a:pt x="750303" y="556793"/>
                  </a:cubicBezTo>
                  <a:cubicBezTo>
                    <a:pt x="704341" y="539860"/>
                    <a:pt x="675312" y="466079"/>
                    <a:pt x="641445" y="440679"/>
                  </a:cubicBezTo>
                  <a:cubicBezTo>
                    <a:pt x="607578" y="415279"/>
                    <a:pt x="572503" y="435841"/>
                    <a:pt x="547103" y="404393"/>
                  </a:cubicBezTo>
                  <a:cubicBezTo>
                    <a:pt x="521703" y="372945"/>
                    <a:pt x="507188" y="291907"/>
                    <a:pt x="489045" y="251993"/>
                  </a:cubicBezTo>
                  <a:cubicBezTo>
                    <a:pt x="470902" y="212079"/>
                    <a:pt x="455178" y="189098"/>
                    <a:pt x="438245" y="150393"/>
                  </a:cubicBezTo>
                  <a:close/>
                </a:path>
              </a:pathLst>
            </a:custGeom>
            <a:solidFill>
              <a:srgbClr val="4F81BD">
                <a:alpha val="16078"/>
              </a:srgbClr>
            </a:solidFill>
            <a:ln>
              <a:solidFill>
                <a:srgbClr val="66CC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E04B8C5-949D-E94F-B5B0-C17E18497FC9}"/>
                </a:ext>
              </a:extLst>
            </p:cNvPr>
            <p:cNvSpPr/>
            <p:nvPr/>
          </p:nvSpPr>
          <p:spPr>
            <a:xfrm rot="20877164">
              <a:off x="5254342" y="3228279"/>
              <a:ext cx="2195985" cy="2272298"/>
            </a:xfrm>
            <a:custGeom>
              <a:avLst/>
              <a:gdLst>
                <a:gd name="connsiteX0" fmla="*/ 1026880 w 1214570"/>
                <a:gd name="connsiteY0" fmla="*/ 13697 h 1576720"/>
                <a:gd name="connsiteX1" fmla="*/ 729337 w 1214570"/>
                <a:gd name="connsiteY1" fmla="*/ 28211 h 1576720"/>
                <a:gd name="connsiteX2" fmla="*/ 489851 w 1214570"/>
                <a:gd name="connsiteY2" fmla="*/ 245926 h 1576720"/>
                <a:gd name="connsiteX3" fmla="*/ 395508 w 1214570"/>
                <a:gd name="connsiteY3" fmla="*/ 391068 h 1576720"/>
                <a:gd name="connsiteX4" fmla="*/ 177794 w 1214570"/>
                <a:gd name="connsiteY4" fmla="*/ 441868 h 1576720"/>
                <a:gd name="connsiteX5" fmla="*/ 3622 w 1214570"/>
                <a:gd name="connsiteY5" fmla="*/ 630554 h 1576720"/>
                <a:gd name="connsiteX6" fmla="*/ 68937 w 1214570"/>
                <a:gd name="connsiteY6" fmla="*/ 870040 h 1576720"/>
                <a:gd name="connsiteX7" fmla="*/ 177794 w 1214570"/>
                <a:gd name="connsiteY7" fmla="*/ 1029697 h 1576720"/>
                <a:gd name="connsiteX8" fmla="*/ 380994 w 1214570"/>
                <a:gd name="connsiteY8" fmla="*/ 1167583 h 1576720"/>
                <a:gd name="connsiteX9" fmla="*/ 576937 w 1214570"/>
                <a:gd name="connsiteY9" fmla="*/ 1153068 h 1576720"/>
                <a:gd name="connsiteX10" fmla="*/ 671280 w 1214570"/>
                <a:gd name="connsiteY10" fmla="*/ 1138554 h 1576720"/>
                <a:gd name="connsiteX11" fmla="*/ 714822 w 1214570"/>
                <a:gd name="connsiteY11" fmla="*/ 1298211 h 1576720"/>
                <a:gd name="connsiteX12" fmla="*/ 700308 w 1214570"/>
                <a:gd name="connsiteY12" fmla="*/ 1537697 h 1576720"/>
                <a:gd name="connsiteX13" fmla="*/ 772880 w 1214570"/>
                <a:gd name="connsiteY13" fmla="*/ 1537697 h 1576720"/>
                <a:gd name="connsiteX14" fmla="*/ 852708 w 1214570"/>
                <a:gd name="connsiteY14" fmla="*/ 1160326 h 1576720"/>
                <a:gd name="connsiteX15" fmla="*/ 736594 w 1214570"/>
                <a:gd name="connsiteY15" fmla="*/ 942611 h 1576720"/>
                <a:gd name="connsiteX16" fmla="*/ 801908 w 1214570"/>
                <a:gd name="connsiteY16" fmla="*/ 804726 h 1576720"/>
                <a:gd name="connsiteX17" fmla="*/ 925280 w 1214570"/>
                <a:gd name="connsiteY17" fmla="*/ 855526 h 1576720"/>
                <a:gd name="connsiteX18" fmla="*/ 1063165 w 1214570"/>
                <a:gd name="connsiteY18" fmla="*/ 681354 h 1576720"/>
                <a:gd name="connsiteX19" fmla="*/ 1201051 w 1214570"/>
                <a:gd name="connsiteY19" fmla="*/ 369297 h 1576720"/>
                <a:gd name="connsiteX20" fmla="*/ 1193794 w 1214570"/>
                <a:gd name="connsiteY20" fmla="*/ 129811 h 1576720"/>
                <a:gd name="connsiteX21" fmla="*/ 1026880 w 1214570"/>
                <a:gd name="connsiteY21" fmla="*/ 13697 h 157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4570" h="1576720">
                  <a:moveTo>
                    <a:pt x="1026880" y="13697"/>
                  </a:moveTo>
                  <a:cubicBezTo>
                    <a:pt x="949470" y="-3236"/>
                    <a:pt x="818842" y="-10494"/>
                    <a:pt x="729337" y="28211"/>
                  </a:cubicBezTo>
                  <a:cubicBezTo>
                    <a:pt x="639832" y="66916"/>
                    <a:pt x="545489" y="185450"/>
                    <a:pt x="489851" y="245926"/>
                  </a:cubicBezTo>
                  <a:cubicBezTo>
                    <a:pt x="434213" y="306402"/>
                    <a:pt x="447517" y="358411"/>
                    <a:pt x="395508" y="391068"/>
                  </a:cubicBezTo>
                  <a:cubicBezTo>
                    <a:pt x="343499" y="423725"/>
                    <a:pt x="243108" y="401954"/>
                    <a:pt x="177794" y="441868"/>
                  </a:cubicBezTo>
                  <a:cubicBezTo>
                    <a:pt x="112480" y="481782"/>
                    <a:pt x="21765" y="559192"/>
                    <a:pt x="3622" y="630554"/>
                  </a:cubicBezTo>
                  <a:cubicBezTo>
                    <a:pt x="-14521" y="701916"/>
                    <a:pt x="39908" y="803516"/>
                    <a:pt x="68937" y="870040"/>
                  </a:cubicBezTo>
                  <a:cubicBezTo>
                    <a:pt x="97966" y="936564"/>
                    <a:pt x="125784" y="980106"/>
                    <a:pt x="177794" y="1029697"/>
                  </a:cubicBezTo>
                  <a:cubicBezTo>
                    <a:pt x="229804" y="1079288"/>
                    <a:pt x="314470" y="1147021"/>
                    <a:pt x="380994" y="1167583"/>
                  </a:cubicBezTo>
                  <a:cubicBezTo>
                    <a:pt x="447518" y="1188145"/>
                    <a:pt x="528556" y="1157906"/>
                    <a:pt x="576937" y="1153068"/>
                  </a:cubicBezTo>
                  <a:cubicBezTo>
                    <a:pt x="625318" y="1148230"/>
                    <a:pt x="648299" y="1114364"/>
                    <a:pt x="671280" y="1138554"/>
                  </a:cubicBezTo>
                  <a:cubicBezTo>
                    <a:pt x="694261" y="1162744"/>
                    <a:pt x="709984" y="1231687"/>
                    <a:pt x="714822" y="1298211"/>
                  </a:cubicBezTo>
                  <a:cubicBezTo>
                    <a:pt x="719660" y="1364735"/>
                    <a:pt x="690632" y="1497783"/>
                    <a:pt x="700308" y="1537697"/>
                  </a:cubicBezTo>
                  <a:cubicBezTo>
                    <a:pt x="709984" y="1577611"/>
                    <a:pt x="747480" y="1600592"/>
                    <a:pt x="772880" y="1537697"/>
                  </a:cubicBezTo>
                  <a:cubicBezTo>
                    <a:pt x="798280" y="1474802"/>
                    <a:pt x="858756" y="1259507"/>
                    <a:pt x="852708" y="1160326"/>
                  </a:cubicBezTo>
                  <a:cubicBezTo>
                    <a:pt x="846660" y="1061145"/>
                    <a:pt x="745061" y="1001878"/>
                    <a:pt x="736594" y="942611"/>
                  </a:cubicBezTo>
                  <a:cubicBezTo>
                    <a:pt x="728127" y="883344"/>
                    <a:pt x="770460" y="819240"/>
                    <a:pt x="801908" y="804726"/>
                  </a:cubicBezTo>
                  <a:cubicBezTo>
                    <a:pt x="833356" y="790212"/>
                    <a:pt x="881737" y="876088"/>
                    <a:pt x="925280" y="855526"/>
                  </a:cubicBezTo>
                  <a:cubicBezTo>
                    <a:pt x="968823" y="834964"/>
                    <a:pt x="1017203" y="762392"/>
                    <a:pt x="1063165" y="681354"/>
                  </a:cubicBezTo>
                  <a:cubicBezTo>
                    <a:pt x="1109127" y="600316"/>
                    <a:pt x="1179280" y="461221"/>
                    <a:pt x="1201051" y="369297"/>
                  </a:cubicBezTo>
                  <a:cubicBezTo>
                    <a:pt x="1222822" y="277373"/>
                    <a:pt x="1216775" y="187868"/>
                    <a:pt x="1193794" y="129811"/>
                  </a:cubicBezTo>
                  <a:cubicBezTo>
                    <a:pt x="1170813" y="71754"/>
                    <a:pt x="1104290" y="30630"/>
                    <a:pt x="1026880" y="13697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F3070A83-8764-8E4D-98D3-58C7B6601B92}"/>
                </a:ext>
              </a:extLst>
            </p:cNvPr>
            <p:cNvSpPr/>
            <p:nvPr/>
          </p:nvSpPr>
          <p:spPr>
            <a:xfrm>
              <a:off x="1389749" y="4405903"/>
              <a:ext cx="1214570" cy="1576720"/>
            </a:xfrm>
            <a:custGeom>
              <a:avLst/>
              <a:gdLst>
                <a:gd name="connsiteX0" fmla="*/ 1026880 w 1214570"/>
                <a:gd name="connsiteY0" fmla="*/ 13697 h 1576720"/>
                <a:gd name="connsiteX1" fmla="*/ 729337 w 1214570"/>
                <a:gd name="connsiteY1" fmla="*/ 28211 h 1576720"/>
                <a:gd name="connsiteX2" fmla="*/ 489851 w 1214570"/>
                <a:gd name="connsiteY2" fmla="*/ 245926 h 1576720"/>
                <a:gd name="connsiteX3" fmla="*/ 395508 w 1214570"/>
                <a:gd name="connsiteY3" fmla="*/ 391068 h 1576720"/>
                <a:gd name="connsiteX4" fmla="*/ 177794 w 1214570"/>
                <a:gd name="connsiteY4" fmla="*/ 441868 h 1576720"/>
                <a:gd name="connsiteX5" fmla="*/ 3622 w 1214570"/>
                <a:gd name="connsiteY5" fmla="*/ 630554 h 1576720"/>
                <a:gd name="connsiteX6" fmla="*/ 68937 w 1214570"/>
                <a:gd name="connsiteY6" fmla="*/ 870040 h 1576720"/>
                <a:gd name="connsiteX7" fmla="*/ 177794 w 1214570"/>
                <a:gd name="connsiteY7" fmla="*/ 1029697 h 1576720"/>
                <a:gd name="connsiteX8" fmla="*/ 380994 w 1214570"/>
                <a:gd name="connsiteY8" fmla="*/ 1167583 h 1576720"/>
                <a:gd name="connsiteX9" fmla="*/ 576937 w 1214570"/>
                <a:gd name="connsiteY9" fmla="*/ 1153068 h 1576720"/>
                <a:gd name="connsiteX10" fmla="*/ 671280 w 1214570"/>
                <a:gd name="connsiteY10" fmla="*/ 1138554 h 1576720"/>
                <a:gd name="connsiteX11" fmla="*/ 714822 w 1214570"/>
                <a:gd name="connsiteY11" fmla="*/ 1298211 h 1576720"/>
                <a:gd name="connsiteX12" fmla="*/ 700308 w 1214570"/>
                <a:gd name="connsiteY12" fmla="*/ 1537697 h 1576720"/>
                <a:gd name="connsiteX13" fmla="*/ 772880 w 1214570"/>
                <a:gd name="connsiteY13" fmla="*/ 1537697 h 1576720"/>
                <a:gd name="connsiteX14" fmla="*/ 852708 w 1214570"/>
                <a:gd name="connsiteY14" fmla="*/ 1160326 h 1576720"/>
                <a:gd name="connsiteX15" fmla="*/ 736594 w 1214570"/>
                <a:gd name="connsiteY15" fmla="*/ 942611 h 1576720"/>
                <a:gd name="connsiteX16" fmla="*/ 801908 w 1214570"/>
                <a:gd name="connsiteY16" fmla="*/ 804726 h 1576720"/>
                <a:gd name="connsiteX17" fmla="*/ 925280 w 1214570"/>
                <a:gd name="connsiteY17" fmla="*/ 855526 h 1576720"/>
                <a:gd name="connsiteX18" fmla="*/ 1063165 w 1214570"/>
                <a:gd name="connsiteY18" fmla="*/ 681354 h 1576720"/>
                <a:gd name="connsiteX19" fmla="*/ 1201051 w 1214570"/>
                <a:gd name="connsiteY19" fmla="*/ 369297 h 1576720"/>
                <a:gd name="connsiteX20" fmla="*/ 1193794 w 1214570"/>
                <a:gd name="connsiteY20" fmla="*/ 129811 h 1576720"/>
                <a:gd name="connsiteX21" fmla="*/ 1026880 w 1214570"/>
                <a:gd name="connsiteY21" fmla="*/ 13697 h 157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4570" h="1576720">
                  <a:moveTo>
                    <a:pt x="1026880" y="13697"/>
                  </a:moveTo>
                  <a:cubicBezTo>
                    <a:pt x="949470" y="-3236"/>
                    <a:pt x="818842" y="-10494"/>
                    <a:pt x="729337" y="28211"/>
                  </a:cubicBezTo>
                  <a:cubicBezTo>
                    <a:pt x="639832" y="66916"/>
                    <a:pt x="545489" y="185450"/>
                    <a:pt x="489851" y="245926"/>
                  </a:cubicBezTo>
                  <a:cubicBezTo>
                    <a:pt x="434213" y="306402"/>
                    <a:pt x="447517" y="358411"/>
                    <a:pt x="395508" y="391068"/>
                  </a:cubicBezTo>
                  <a:cubicBezTo>
                    <a:pt x="343499" y="423725"/>
                    <a:pt x="243108" y="401954"/>
                    <a:pt x="177794" y="441868"/>
                  </a:cubicBezTo>
                  <a:cubicBezTo>
                    <a:pt x="112480" y="481782"/>
                    <a:pt x="21765" y="559192"/>
                    <a:pt x="3622" y="630554"/>
                  </a:cubicBezTo>
                  <a:cubicBezTo>
                    <a:pt x="-14521" y="701916"/>
                    <a:pt x="39908" y="803516"/>
                    <a:pt x="68937" y="870040"/>
                  </a:cubicBezTo>
                  <a:cubicBezTo>
                    <a:pt x="97966" y="936564"/>
                    <a:pt x="125784" y="980106"/>
                    <a:pt x="177794" y="1029697"/>
                  </a:cubicBezTo>
                  <a:cubicBezTo>
                    <a:pt x="229804" y="1079288"/>
                    <a:pt x="314470" y="1147021"/>
                    <a:pt x="380994" y="1167583"/>
                  </a:cubicBezTo>
                  <a:cubicBezTo>
                    <a:pt x="447518" y="1188145"/>
                    <a:pt x="528556" y="1157906"/>
                    <a:pt x="576937" y="1153068"/>
                  </a:cubicBezTo>
                  <a:cubicBezTo>
                    <a:pt x="625318" y="1148230"/>
                    <a:pt x="648299" y="1114364"/>
                    <a:pt x="671280" y="1138554"/>
                  </a:cubicBezTo>
                  <a:cubicBezTo>
                    <a:pt x="694261" y="1162744"/>
                    <a:pt x="709984" y="1231687"/>
                    <a:pt x="714822" y="1298211"/>
                  </a:cubicBezTo>
                  <a:cubicBezTo>
                    <a:pt x="719660" y="1364735"/>
                    <a:pt x="690632" y="1497783"/>
                    <a:pt x="700308" y="1537697"/>
                  </a:cubicBezTo>
                  <a:cubicBezTo>
                    <a:pt x="709984" y="1577611"/>
                    <a:pt x="747480" y="1600592"/>
                    <a:pt x="772880" y="1537697"/>
                  </a:cubicBezTo>
                  <a:cubicBezTo>
                    <a:pt x="798280" y="1474802"/>
                    <a:pt x="858756" y="1259507"/>
                    <a:pt x="852708" y="1160326"/>
                  </a:cubicBezTo>
                  <a:cubicBezTo>
                    <a:pt x="846660" y="1061145"/>
                    <a:pt x="745061" y="1001878"/>
                    <a:pt x="736594" y="942611"/>
                  </a:cubicBezTo>
                  <a:cubicBezTo>
                    <a:pt x="728127" y="883344"/>
                    <a:pt x="770460" y="819240"/>
                    <a:pt x="801908" y="804726"/>
                  </a:cubicBezTo>
                  <a:cubicBezTo>
                    <a:pt x="833356" y="790212"/>
                    <a:pt x="881737" y="876088"/>
                    <a:pt x="925280" y="855526"/>
                  </a:cubicBezTo>
                  <a:cubicBezTo>
                    <a:pt x="968823" y="834964"/>
                    <a:pt x="1017203" y="762392"/>
                    <a:pt x="1063165" y="681354"/>
                  </a:cubicBezTo>
                  <a:cubicBezTo>
                    <a:pt x="1109127" y="600316"/>
                    <a:pt x="1179280" y="461221"/>
                    <a:pt x="1201051" y="369297"/>
                  </a:cubicBezTo>
                  <a:cubicBezTo>
                    <a:pt x="1222822" y="277373"/>
                    <a:pt x="1216775" y="187868"/>
                    <a:pt x="1193794" y="129811"/>
                  </a:cubicBezTo>
                  <a:cubicBezTo>
                    <a:pt x="1170813" y="71754"/>
                    <a:pt x="1104290" y="30630"/>
                    <a:pt x="1026880" y="13697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E6FABC8-B93C-4A60-83B7-350FEFCDA546}"/>
                </a:ext>
              </a:extLst>
            </p:cNvPr>
            <p:cNvSpPr/>
            <p:nvPr/>
          </p:nvSpPr>
          <p:spPr>
            <a:xfrm>
              <a:off x="1048995" y="5479276"/>
              <a:ext cx="3129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377B671-92AB-46E1-8219-B078EEABF5B7}"/>
                </a:ext>
              </a:extLst>
            </p:cNvPr>
            <p:cNvSpPr/>
            <p:nvPr/>
          </p:nvSpPr>
          <p:spPr>
            <a:xfrm>
              <a:off x="1370468" y="5277232"/>
              <a:ext cx="3129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697DAC3-FA22-4BCA-AC8A-564DDEE85BE9}"/>
                </a:ext>
              </a:extLst>
            </p:cNvPr>
            <p:cNvSpPr/>
            <p:nvPr/>
          </p:nvSpPr>
          <p:spPr>
            <a:xfrm>
              <a:off x="4481983" y="4525439"/>
              <a:ext cx="3129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C1666CBE-B5FD-4AB3-B137-75210CF825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42" t="19356" r="5742" b="5849"/>
          <a:stretch/>
        </p:blipFill>
        <p:spPr>
          <a:xfrm>
            <a:off x="8540673" y="1636084"/>
            <a:ext cx="2350335" cy="244827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2BB2759-903F-43DA-AFD7-EF85C9E97654}"/>
              </a:ext>
            </a:extLst>
          </p:cNvPr>
          <p:cNvSpPr/>
          <p:nvPr/>
        </p:nvSpPr>
        <p:spPr>
          <a:xfrm>
            <a:off x="9186371" y="3772972"/>
            <a:ext cx="1704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3D T1 FSPGR 80 min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AED831-9EC3-46CD-86C6-D5B38BF7E0F2}"/>
              </a:ext>
            </a:extLst>
          </p:cNvPr>
          <p:cNvSpPr/>
          <p:nvPr/>
        </p:nvSpPr>
        <p:spPr>
          <a:xfrm>
            <a:off x="9024966" y="329386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635A4A-3902-487C-A6BE-78AAE04B4EAE}"/>
              </a:ext>
            </a:extLst>
          </p:cNvPr>
          <p:cNvSpPr/>
          <p:nvPr/>
        </p:nvSpPr>
        <p:spPr>
          <a:xfrm>
            <a:off x="9490273" y="256774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75F5AA-49E7-4F68-AE5F-AF2C7D73FDD2}"/>
              </a:ext>
            </a:extLst>
          </p:cNvPr>
          <p:cNvSpPr/>
          <p:nvPr/>
        </p:nvSpPr>
        <p:spPr>
          <a:xfrm>
            <a:off x="9185834" y="283060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463AA6-9F96-C956-BE0F-1192DBB1BF8B}"/>
              </a:ext>
            </a:extLst>
          </p:cNvPr>
          <p:cNvSpPr txBox="1"/>
          <p:nvPr/>
        </p:nvSpPr>
        <p:spPr>
          <a:xfrm>
            <a:off x="10224185" y="6081018"/>
            <a:ext cx="159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Sylvain </a:t>
            </a:r>
            <a:r>
              <a:rPr lang="fr-FR" dirty="0" err="1"/>
              <a:t>Reuzé</a:t>
            </a:r>
            <a:r>
              <a:rPr lang="fr-FR" dirty="0"/>
              <a:t> </a:t>
            </a: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0C82A631-E8C8-4203-EE72-E4ECB182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9598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B1790-E47B-1805-2970-3A178B17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43" y="628741"/>
            <a:ext cx="6714643" cy="244364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39ADFC-E890-8C87-EBFC-68E1703BF7F4}"/>
              </a:ext>
            </a:extLst>
          </p:cNvPr>
          <p:cNvCxnSpPr>
            <a:cxnSpLocks/>
          </p:cNvCxnSpPr>
          <p:nvPr/>
        </p:nvCxnSpPr>
        <p:spPr>
          <a:xfrm>
            <a:off x="3421083" y="3860800"/>
            <a:ext cx="0" cy="281903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1C172B-6AA7-F1D7-01B5-F6C9D9649349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903609" y="3072384"/>
            <a:ext cx="5213347" cy="3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62D649-2475-09D0-2286-FB3D21BDC171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040901" y="3072384"/>
            <a:ext cx="3197264" cy="3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4F8218-979F-DEB4-E65A-F258802351CC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9384768" y="3072384"/>
            <a:ext cx="1429437" cy="3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4021EB7-873E-839B-DD89-2662DE41A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9"/>
          <a:stretch/>
        </p:blipFill>
        <p:spPr>
          <a:xfrm>
            <a:off x="177006" y="3910361"/>
            <a:ext cx="3060700" cy="14107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B7FED3-2A30-2EB4-E73B-59F3984BE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07" y="5321155"/>
            <a:ext cx="3060699" cy="140823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FE03D489-917A-76C2-9305-056A2AE77CAE}"/>
              </a:ext>
            </a:extLst>
          </p:cNvPr>
          <p:cNvSpPr txBox="1">
            <a:spLocks/>
          </p:cNvSpPr>
          <p:nvPr/>
        </p:nvSpPr>
        <p:spPr>
          <a:xfrm>
            <a:off x="6474420" y="1767629"/>
            <a:ext cx="1127441" cy="31826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CycleGAN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2E30F14-7645-3B3D-B606-755FF8ECD3EA}"/>
              </a:ext>
            </a:extLst>
          </p:cNvPr>
          <p:cNvSpPr txBox="1">
            <a:spLocks/>
          </p:cNvSpPr>
          <p:nvPr/>
        </p:nvSpPr>
        <p:spPr>
          <a:xfrm>
            <a:off x="589337" y="3469926"/>
            <a:ext cx="2628544" cy="40579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67" b="1" dirty="0"/>
              <a:t>Modality Translation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BDE7BED-56F0-582D-4E32-97902389DADF}"/>
              </a:ext>
            </a:extLst>
          </p:cNvPr>
          <p:cNvSpPr txBox="1">
            <a:spLocks/>
          </p:cNvSpPr>
          <p:nvPr/>
        </p:nvSpPr>
        <p:spPr>
          <a:xfrm>
            <a:off x="5045294" y="3469926"/>
            <a:ext cx="1991215" cy="40579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67" b="1" dirty="0"/>
              <a:t>Plane Selection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FBD0C24-7328-BB2A-1051-4C8AB327F993}"/>
              </a:ext>
            </a:extLst>
          </p:cNvPr>
          <p:cNvSpPr txBox="1">
            <a:spLocks/>
          </p:cNvSpPr>
          <p:nvPr/>
        </p:nvSpPr>
        <p:spPr>
          <a:xfrm>
            <a:off x="8112376" y="3469926"/>
            <a:ext cx="2544784" cy="40579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67" b="1" dirty="0"/>
              <a:t>Refined deformation</a:t>
            </a:r>
          </a:p>
        </p:txBody>
      </p:sp>
      <p:sp>
        <p:nvSpPr>
          <p:cNvPr id="32" name="Title 17">
            <a:extLst>
              <a:ext uri="{FF2B5EF4-FFF2-40B4-BE49-F238E27FC236}">
                <a16:creationId xmlns:a16="http://schemas.microsoft.com/office/drawing/2014/main" id="{CB06585D-1422-ACE4-98F0-4C84C17CA9CA}"/>
              </a:ext>
            </a:extLst>
          </p:cNvPr>
          <p:cNvSpPr txBox="1">
            <a:spLocks/>
          </p:cNvSpPr>
          <p:nvPr/>
        </p:nvSpPr>
        <p:spPr>
          <a:xfrm>
            <a:off x="1206001" y="473994"/>
            <a:ext cx="4023760" cy="72334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0" i="0" kern="1200">
                <a:solidFill>
                  <a:schemeClr val="tx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From pathology to CT 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5FC522-927B-CD26-35BE-F90F8121C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603" y="4268900"/>
            <a:ext cx="8280508" cy="2154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C00F5-F073-054C-FDEB-573E830E8141}"/>
              </a:ext>
            </a:extLst>
          </p:cNvPr>
          <p:cNvSpPr txBox="1"/>
          <p:nvPr/>
        </p:nvSpPr>
        <p:spPr>
          <a:xfrm>
            <a:off x="320815" y="1735598"/>
            <a:ext cx="4412077" cy="140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133" dirty="0"/>
              <a:t>Very different types of imaging: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lang="en-US" sz="2133" dirty="0"/>
          </a:p>
          <a:p>
            <a:pPr marL="685783" lvl="1" indent="-228594">
              <a:buFont typeface="Arial" panose="020B0604020202020204" pitchFamily="34" charset="0"/>
              <a:buChar char="•"/>
            </a:pPr>
            <a:r>
              <a:rPr lang="en-US" sz="2133" dirty="0"/>
              <a:t>Multimodal (colors, resolution)</a:t>
            </a:r>
          </a:p>
          <a:p>
            <a:pPr marL="685783" lvl="1" indent="-228594">
              <a:buFont typeface="Arial" panose="020B0604020202020204" pitchFamily="34" charset="0"/>
              <a:buChar char="•"/>
            </a:pPr>
            <a:r>
              <a:rPr lang="en-US" sz="2133" dirty="0"/>
              <a:t>2D/3D</a:t>
            </a:r>
          </a:p>
        </p:txBody>
      </p:sp>
      <p:sp>
        <p:nvSpPr>
          <p:cNvPr id="4" name="Google Shape;872;p37">
            <a:extLst>
              <a:ext uri="{FF2B5EF4-FFF2-40B4-BE49-F238E27FC236}">
                <a16:creationId xmlns:a16="http://schemas.microsoft.com/office/drawing/2014/main" id="{E31EAF9B-C621-A901-CCF5-1955B8EB4C8E}"/>
              </a:ext>
            </a:extLst>
          </p:cNvPr>
          <p:cNvSpPr txBox="1"/>
          <p:nvPr/>
        </p:nvSpPr>
        <p:spPr>
          <a:xfrm>
            <a:off x="9681405" y="6421594"/>
            <a:ext cx="226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Leroy et al, Estro 2023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871;p37">
            <a:extLst>
              <a:ext uri="{FF2B5EF4-FFF2-40B4-BE49-F238E27FC236}">
                <a16:creationId xmlns:a16="http://schemas.microsoft.com/office/drawing/2014/main" id="{831921D8-8D14-DA61-C494-6C265A06F8E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23" y="128606"/>
            <a:ext cx="797538" cy="11982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BAFCD4-1807-20A4-B366-9ADE79C985A2}"/>
              </a:ext>
            </a:extLst>
          </p:cNvPr>
          <p:cNvSpPr txBox="1"/>
          <p:nvPr/>
        </p:nvSpPr>
        <p:spPr>
          <a:xfrm>
            <a:off x="-60364" y="1337610"/>
            <a:ext cx="2532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Amaury Leroy</a:t>
            </a:r>
          </a:p>
        </p:txBody>
      </p:sp>
      <p:pic>
        <p:nvPicPr>
          <p:cNvPr id="9" name="Google Shape;193;g24340994a82_0_330">
            <a:extLst>
              <a:ext uri="{FF2B5EF4-FFF2-40B4-BE49-F238E27FC236}">
                <a16:creationId xmlns:a16="http://schemas.microsoft.com/office/drawing/2014/main" id="{769F7EF3-486F-5F90-3164-C04430EFB032}"/>
              </a:ext>
            </a:extLst>
          </p:cNvPr>
          <p:cNvPicPr preferRelativeResize="0"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fecha 1">
            <a:extLst>
              <a:ext uri="{FF2B5EF4-FFF2-40B4-BE49-F238E27FC236}">
                <a16:creationId xmlns:a16="http://schemas.microsoft.com/office/drawing/2014/main" id="{A6B4EFB4-0711-FC4B-DFF3-B8ACD755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373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37" descr="A close-up of the moo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9276" y="4669188"/>
            <a:ext cx="1349502" cy="1349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37" descr="A close-up of the moon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6183" y="4657047"/>
            <a:ext cx="1358468" cy="135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37" descr="A close up of a moon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558" y="4722952"/>
            <a:ext cx="1803041" cy="165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2958" y="4742002"/>
            <a:ext cx="1803041" cy="165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00758" y="4732477"/>
            <a:ext cx="1803041" cy="1658798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37"/>
          <p:cNvSpPr txBox="1">
            <a:spLocks noGrp="1"/>
          </p:cNvSpPr>
          <p:nvPr>
            <p:ph type="title"/>
          </p:nvPr>
        </p:nvSpPr>
        <p:spPr>
          <a:xfrm>
            <a:off x="-150" y="381000"/>
            <a:ext cx="12192000" cy="11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fr-FR" sz="3600" dirty="0"/>
              <a:t>Caractérisation des tumeurs à l’échelle du micron?</a:t>
            </a:r>
            <a:endParaRPr sz="3600" dirty="0"/>
          </a:p>
        </p:txBody>
      </p:sp>
      <p:sp>
        <p:nvSpPr>
          <p:cNvPr id="860" name="Google Shape;860;p37"/>
          <p:cNvSpPr txBox="1"/>
          <p:nvPr/>
        </p:nvSpPr>
        <p:spPr>
          <a:xfrm>
            <a:off x="1602484" y="3807960"/>
            <a:ext cx="5255516" cy="61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fr-FR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r>
              <a:rPr lang="fr-FR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Histology</a:t>
            </a:r>
            <a:r>
              <a:rPr lang="fr-FR" sz="3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Synthesis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36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-FR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CT/MRI to the microscope </a:t>
            </a:r>
            <a:r>
              <a:rPr lang="fr-FR" sz="3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into</a:t>
            </a:r>
            <a:r>
              <a:rPr lang="fr-FR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click !</a:t>
            </a:r>
            <a:endParaRPr sz="36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1" name="Google Shape;861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98387" y="1285389"/>
            <a:ext cx="2172186" cy="217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53135" y="1248948"/>
            <a:ext cx="2178464" cy="217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41829" y="1309391"/>
            <a:ext cx="2022771" cy="202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37" descr="A close-up of the moon&#10;&#10;Description automatically generated with medium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66529" y="1334791"/>
            <a:ext cx="2022771" cy="2022771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37"/>
          <p:cNvSpPr txBox="1"/>
          <p:nvPr/>
        </p:nvSpPr>
        <p:spPr>
          <a:xfrm>
            <a:off x="5562958" y="4264971"/>
            <a:ext cx="18030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fr-FR" sz="18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CT vers Histologie</a:t>
            </a:r>
            <a:endParaRPr sz="1800" dirty="0"/>
          </a:p>
        </p:txBody>
      </p:sp>
      <p:sp>
        <p:nvSpPr>
          <p:cNvPr id="866" name="Google Shape;866;p37"/>
          <p:cNvSpPr txBox="1"/>
          <p:nvPr/>
        </p:nvSpPr>
        <p:spPr>
          <a:xfrm>
            <a:off x="8310138" y="6055577"/>
            <a:ext cx="29790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fr-FR" sz="18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MR to </a:t>
            </a:r>
            <a:r>
              <a:rPr lang="fr-FR" sz="180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Histology</a:t>
            </a:r>
            <a:r>
              <a:rPr lang="fr-FR" sz="18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(prostate)</a:t>
            </a:r>
            <a:endParaRPr sz="1800" dirty="0"/>
          </a:p>
        </p:txBody>
      </p:sp>
      <p:sp>
        <p:nvSpPr>
          <p:cNvPr id="867" name="Google Shape;867;p37"/>
          <p:cNvSpPr txBox="1"/>
          <p:nvPr/>
        </p:nvSpPr>
        <p:spPr>
          <a:xfrm>
            <a:off x="1266525" y="3360700"/>
            <a:ext cx="20229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fr-FR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Moving CT</a:t>
            </a:r>
            <a:endParaRPr sz="1800"/>
          </a:p>
        </p:txBody>
      </p:sp>
      <p:sp>
        <p:nvSpPr>
          <p:cNvPr id="868" name="Google Shape;868;p37"/>
          <p:cNvSpPr txBox="1"/>
          <p:nvPr/>
        </p:nvSpPr>
        <p:spPr>
          <a:xfrm>
            <a:off x="3749075" y="3348000"/>
            <a:ext cx="20229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fr-FR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Fixed Histology</a:t>
            </a:r>
            <a:endParaRPr sz="1800"/>
          </a:p>
        </p:txBody>
      </p:sp>
      <p:sp>
        <p:nvSpPr>
          <p:cNvPr id="869" name="Google Shape;869;p37"/>
          <p:cNvSpPr txBox="1"/>
          <p:nvPr/>
        </p:nvSpPr>
        <p:spPr>
          <a:xfrm>
            <a:off x="6858000" y="3348000"/>
            <a:ext cx="19803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fr-FR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Moving CT</a:t>
            </a:r>
            <a:endParaRPr sz="1800"/>
          </a:p>
        </p:txBody>
      </p:sp>
      <p:sp>
        <p:nvSpPr>
          <p:cNvPr id="870" name="Google Shape;870;p37"/>
          <p:cNvSpPr txBox="1"/>
          <p:nvPr/>
        </p:nvSpPr>
        <p:spPr>
          <a:xfrm>
            <a:off x="9353125" y="3335300"/>
            <a:ext cx="22659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Fixed Histology</a:t>
            </a:r>
            <a:endParaRPr sz="1800"/>
          </a:p>
        </p:txBody>
      </p:sp>
      <p:sp>
        <p:nvSpPr>
          <p:cNvPr id="872" name="Google Shape;872;p37"/>
          <p:cNvSpPr txBox="1"/>
          <p:nvPr/>
        </p:nvSpPr>
        <p:spPr>
          <a:xfrm>
            <a:off x="9799638" y="6489488"/>
            <a:ext cx="226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Leroy et al, </a:t>
            </a:r>
            <a:r>
              <a:rPr lang="fr-F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Estro</a:t>
            </a:r>
            <a:r>
              <a:rPr lang="fr-F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2023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871;p37">
            <a:extLst>
              <a:ext uri="{FF2B5EF4-FFF2-40B4-BE49-F238E27FC236}">
                <a16:creationId xmlns:a16="http://schemas.microsoft.com/office/drawing/2014/main" id="{214BB34C-0494-E3A1-C49E-CC962AFE4BC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7359" y="380967"/>
            <a:ext cx="797538" cy="11982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6463484-AF24-4EA0-BED4-3BBB372ED457}"/>
              </a:ext>
            </a:extLst>
          </p:cNvPr>
          <p:cNvSpPr txBox="1"/>
          <p:nvPr/>
        </p:nvSpPr>
        <p:spPr>
          <a:xfrm>
            <a:off x="241454" y="1570713"/>
            <a:ext cx="729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A Leroy</a:t>
            </a:r>
          </a:p>
        </p:txBody>
      </p:sp>
      <p:sp>
        <p:nvSpPr>
          <p:cNvPr id="6" name="Marcador de fecha 1">
            <a:extLst>
              <a:ext uri="{FF2B5EF4-FFF2-40B4-BE49-F238E27FC236}">
                <a16:creationId xmlns:a16="http://schemas.microsoft.com/office/drawing/2014/main" id="{5A378D10-A66F-F2B3-1C55-A1DCDE41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3339" y="116632"/>
            <a:ext cx="11844176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867" spc="-147" dirty="0">
                <a:solidFill>
                  <a:srgbClr val="191969"/>
                </a:solidFill>
                <a:cs typeface="Arial" pitchFamily="34" charset="0"/>
              </a:rPr>
              <a:t>Planification adaptative accélérée </a:t>
            </a:r>
          </a:p>
        </p:txBody>
      </p:sp>
      <p:sp>
        <p:nvSpPr>
          <p:cNvPr id="7" name="AutoShape 6" descr="RÃ©sultat de recherche d'images pour &quot;CEA&quot;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r-FR" sz="2400"/>
          </a:p>
        </p:txBody>
      </p:sp>
      <p:sp>
        <p:nvSpPr>
          <p:cNvPr id="5" name="AutoShape 2" descr="RÃ©sultat de recherche d'images pour &quot;IRM crane&quot;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fr-FR" sz="2400"/>
          </a:p>
        </p:txBody>
      </p:sp>
      <p:sp>
        <p:nvSpPr>
          <p:cNvPr id="61" name="ZoneTexte 60"/>
          <p:cNvSpPr txBox="1"/>
          <p:nvPr/>
        </p:nvSpPr>
        <p:spPr>
          <a:xfrm>
            <a:off x="207433" y="836713"/>
            <a:ext cx="11703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80990" indent="-380990">
              <a:buFont typeface="Wingdings" pitchFamily="2" charset="2"/>
              <a:buChar char="Ø"/>
            </a:pPr>
            <a:r>
              <a:rPr lang="en-US" sz="2400" b="1" dirty="0" err="1"/>
              <a:t>Contourage</a:t>
            </a:r>
            <a:r>
              <a:rPr lang="en-US" sz="2400" b="1" dirty="0"/>
              <a:t> </a:t>
            </a:r>
            <a:r>
              <a:rPr lang="en-US" sz="2400" b="1" dirty="0" err="1"/>
              <a:t>automatique</a:t>
            </a:r>
            <a:r>
              <a:rPr lang="en-US" sz="2400" b="1" dirty="0"/>
              <a:t> (</a:t>
            </a:r>
            <a:r>
              <a:rPr lang="en-US" sz="2400" b="1" dirty="0" err="1"/>
              <a:t>cerveau</a:t>
            </a:r>
            <a:r>
              <a:rPr lang="en-US" sz="2400" b="1" dirty="0"/>
              <a:t> ++) : participation au challenge BRATS </a:t>
            </a:r>
            <a:endParaRPr lang="en-US" sz="2400" dirty="0"/>
          </a:p>
        </p:txBody>
      </p:sp>
      <p:sp>
        <p:nvSpPr>
          <p:cNvPr id="35" name="ZoneTexte 34"/>
          <p:cNvSpPr txBox="1"/>
          <p:nvPr/>
        </p:nvSpPr>
        <p:spPr>
          <a:xfrm>
            <a:off x="47328" y="5861973"/>
            <a:ext cx="98890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i="1" dirty="0"/>
              <a:t>Henry T. et al., BRATS 2020</a:t>
            </a:r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16F21E51-2723-4919-BB7C-AC26CDD9558B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33ABB7-B864-45CF-86E1-0072CCB60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311313"/>
            <a:ext cx="5385112" cy="45685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7CD0C1F-1C3C-4B7E-8E9F-79B4312D2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2084852"/>
            <a:ext cx="5472608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5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>
            <a:extLst>
              <a:ext uri="{FF2B5EF4-FFF2-40B4-BE49-F238E27FC236}">
                <a16:creationId xmlns:a16="http://schemas.microsoft.com/office/drawing/2014/main" id="{25ED21EF-FBF2-3B4D-A12C-9EC8381D265C}"/>
              </a:ext>
            </a:extLst>
          </p:cNvPr>
          <p:cNvGrpSpPr/>
          <p:nvPr/>
        </p:nvGrpSpPr>
        <p:grpSpPr>
          <a:xfrm>
            <a:off x="9354825" y="1664786"/>
            <a:ext cx="2534787" cy="3967183"/>
            <a:chOff x="6821715" y="1196752"/>
            <a:chExt cx="3978808" cy="4862488"/>
          </a:xfrm>
        </p:grpSpPr>
        <p:pic>
          <p:nvPicPr>
            <p:cNvPr id="12" name="Picture 2" descr="http://www.bmb.leeds.ac.uk/illingworth/metabol/organs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15" y="1196752"/>
              <a:ext cx="3978808" cy="486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Ellipse 12"/>
            <p:cNvSpPr/>
            <p:nvPr/>
          </p:nvSpPr>
          <p:spPr>
            <a:xfrm>
              <a:off x="7781821" y="2852941"/>
              <a:ext cx="414867" cy="31273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121896" tIns="60948" rIns="121896" bIns="60948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9125972" y="4365109"/>
              <a:ext cx="414867" cy="31273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121896" tIns="60948" rIns="121896" bIns="60948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7627402" y="2487997"/>
              <a:ext cx="637304" cy="1025962"/>
            </a:xfrm>
            <a:prstGeom prst="rect">
              <a:avLst/>
            </a:prstGeom>
            <a:noFill/>
          </p:spPr>
          <p:txBody>
            <a:bodyPr wrap="none" lIns="121896" tIns="60948" rIns="121896" bIns="6094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867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8954487" y="4014885"/>
              <a:ext cx="637304" cy="1025962"/>
            </a:xfrm>
            <a:prstGeom prst="rect">
              <a:avLst/>
            </a:prstGeom>
            <a:noFill/>
          </p:spPr>
          <p:txBody>
            <a:bodyPr wrap="none" lIns="121896" tIns="60948" rIns="121896" bIns="60948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867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</p:txBody>
        </p:sp>
      </p:grpSp>
      <p:sp>
        <p:nvSpPr>
          <p:cNvPr id="3" name="Flèche droite 2"/>
          <p:cNvSpPr/>
          <p:nvPr/>
        </p:nvSpPr>
        <p:spPr>
          <a:xfrm>
            <a:off x="8691161" y="3613985"/>
            <a:ext cx="765470" cy="204214"/>
          </a:xfrm>
          <a:prstGeom prst="rightArrow">
            <a:avLst>
              <a:gd name="adj1" fmla="val 10927"/>
              <a:gd name="adj2" fmla="val 112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2ED7083-88A6-ED4F-A234-C6E2AE402932}"/>
              </a:ext>
            </a:extLst>
          </p:cNvPr>
          <p:cNvGrpSpPr/>
          <p:nvPr/>
        </p:nvGrpSpPr>
        <p:grpSpPr>
          <a:xfrm>
            <a:off x="6480326" y="1641518"/>
            <a:ext cx="2534786" cy="3967183"/>
            <a:chOff x="1541128" y="1196752"/>
            <a:chExt cx="3978808" cy="4862488"/>
          </a:xfrm>
        </p:grpSpPr>
        <p:pic>
          <p:nvPicPr>
            <p:cNvPr id="7" name="Picture 2" descr="http://www.bmb.leeds.ac.uk/illingworth/metabol/organs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1128" y="1196752"/>
              <a:ext cx="3978808" cy="486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Ellipse 7"/>
            <p:cNvSpPr/>
            <p:nvPr/>
          </p:nvSpPr>
          <p:spPr>
            <a:xfrm>
              <a:off x="2501236" y="2852941"/>
              <a:ext cx="414867" cy="31273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121896" tIns="60948" rIns="121896" bIns="60948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845385" y="4365109"/>
              <a:ext cx="414867" cy="31273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121896" tIns="60948" rIns="121896" bIns="60948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1550598" y="1546515"/>
              <a:ext cx="967657" cy="5582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400">
                  <a:latin typeface="DINPro-Light" panose="02000504040000020003" pitchFamily="2" charset="0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Pro-Light" panose="02000504040000020003" pitchFamily="2" charset="0"/>
                  <a:ea typeface="+mj-ea"/>
                  <a:cs typeface="+mj-cs"/>
                </a:rPr>
                <a:t>RT</a:t>
              </a:r>
            </a:p>
          </p:txBody>
        </p:sp>
        <p:sp>
          <p:nvSpPr>
            <p:cNvPr id="2" name="Éclair 1"/>
            <p:cNvSpPr/>
            <p:nvPr/>
          </p:nvSpPr>
          <p:spPr>
            <a:xfrm>
              <a:off x="1700434" y="2068132"/>
              <a:ext cx="1049020" cy="835938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121896" tIns="60948" rIns="121896" bIns="60948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99B605AE-5E59-744D-8DD2-CF22A0A47648}"/>
              </a:ext>
            </a:extLst>
          </p:cNvPr>
          <p:cNvSpPr txBox="1">
            <a:spLocks/>
          </p:cNvSpPr>
          <p:nvPr/>
        </p:nvSpPr>
        <p:spPr>
          <a:xfrm>
            <a:off x="7697402" y="973947"/>
            <a:ext cx="3225534" cy="835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Effet « abscopal »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C0C10B2-9495-3B4A-9443-8135B389DD06}"/>
              </a:ext>
            </a:extLst>
          </p:cNvPr>
          <p:cNvSpPr/>
          <p:nvPr/>
        </p:nvSpPr>
        <p:spPr>
          <a:xfrm>
            <a:off x="1435319" y="1666817"/>
            <a:ext cx="3671177" cy="3671177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black"/>
                </a:solidFill>
                <a:latin typeface="DINPro-Light" panose="02000504040000020003" pitchFamily="2" charset="0"/>
              </a:rPr>
              <a:t>Optimisation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n-ea"/>
              <a:cs typeface="+mn-cs"/>
            </a:endParaRPr>
          </a:p>
        </p:txBody>
      </p:sp>
      <p:sp>
        <p:nvSpPr>
          <p:cNvPr id="31" name="Lune 30">
            <a:extLst>
              <a:ext uri="{FF2B5EF4-FFF2-40B4-BE49-F238E27FC236}">
                <a16:creationId xmlns:a16="http://schemas.microsoft.com/office/drawing/2014/main" id="{FE0DAE74-1458-DC4B-886A-DC42A112E650}"/>
              </a:ext>
            </a:extLst>
          </p:cNvPr>
          <p:cNvSpPr/>
          <p:nvPr/>
        </p:nvSpPr>
        <p:spPr>
          <a:xfrm rot="19314325">
            <a:off x="1594249" y="2245489"/>
            <a:ext cx="1815636" cy="3600847"/>
          </a:xfrm>
          <a:prstGeom prst="moon">
            <a:avLst>
              <a:gd name="adj" fmla="val 4144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Lune 31">
            <a:extLst>
              <a:ext uri="{FF2B5EF4-FFF2-40B4-BE49-F238E27FC236}">
                <a16:creationId xmlns:a16="http://schemas.microsoft.com/office/drawing/2014/main" id="{E89D31BC-5381-0D4C-91F4-A154793D3C23}"/>
              </a:ext>
            </a:extLst>
          </p:cNvPr>
          <p:cNvSpPr/>
          <p:nvPr/>
        </p:nvSpPr>
        <p:spPr>
          <a:xfrm rot="19314325">
            <a:off x="1606624" y="2528715"/>
            <a:ext cx="1460815" cy="3382357"/>
          </a:xfrm>
          <a:prstGeom prst="moon">
            <a:avLst>
              <a:gd name="adj" fmla="val 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Lune 32">
            <a:extLst>
              <a:ext uri="{FF2B5EF4-FFF2-40B4-BE49-F238E27FC236}">
                <a16:creationId xmlns:a16="http://schemas.microsoft.com/office/drawing/2014/main" id="{2B3B9F2B-85E9-8341-9108-B0D244A6457F}"/>
              </a:ext>
            </a:extLst>
          </p:cNvPr>
          <p:cNvSpPr/>
          <p:nvPr/>
        </p:nvSpPr>
        <p:spPr>
          <a:xfrm rot="19749316" flipH="1" flipV="1">
            <a:off x="3262901" y="1126103"/>
            <a:ext cx="1782949" cy="3523382"/>
          </a:xfrm>
          <a:prstGeom prst="moon">
            <a:avLst>
              <a:gd name="adj" fmla="val 414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Lune 33">
            <a:extLst>
              <a:ext uri="{FF2B5EF4-FFF2-40B4-BE49-F238E27FC236}">
                <a16:creationId xmlns:a16="http://schemas.microsoft.com/office/drawing/2014/main" id="{3EAE7CC2-7F73-FD45-80C9-707168041A5E}"/>
              </a:ext>
            </a:extLst>
          </p:cNvPr>
          <p:cNvSpPr/>
          <p:nvPr/>
        </p:nvSpPr>
        <p:spPr>
          <a:xfrm rot="19749316" flipH="1" flipV="1">
            <a:off x="3324888" y="1173683"/>
            <a:ext cx="1731500" cy="3555728"/>
          </a:xfrm>
          <a:prstGeom prst="moon">
            <a:avLst>
              <a:gd name="adj" fmla="val 41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EFEF770-B57C-EE4A-A931-9572EB32EA6E}"/>
              </a:ext>
            </a:extLst>
          </p:cNvPr>
          <p:cNvSpPr txBox="1"/>
          <p:nvPr/>
        </p:nvSpPr>
        <p:spPr>
          <a:xfrm>
            <a:off x="819157" y="5107347"/>
            <a:ext cx="2552716" cy="482744"/>
          </a:xfrm>
          <a:prstGeom prst="rect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58000">
                  <a:schemeClr val="accent1">
                    <a:lumMod val="45000"/>
                    <a:lumOff val="55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Immunothérapie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0D28E4-4296-A745-BCA4-7E41573B3C9A}"/>
              </a:ext>
            </a:extLst>
          </p:cNvPr>
          <p:cNvSpPr txBox="1"/>
          <p:nvPr/>
        </p:nvSpPr>
        <p:spPr>
          <a:xfrm>
            <a:off x="676827" y="1249299"/>
            <a:ext cx="2552716" cy="482744"/>
          </a:xfrm>
          <a:prstGeom prst="rect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accent2">
                    <a:lumMod val="60000"/>
                    <a:lumOff val="40000"/>
                  </a:schemeClr>
                </a:gs>
                <a:gs pos="43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Radiothérapie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902FF2F-6B4F-4F4E-B581-A77E5807E170}"/>
              </a:ext>
            </a:extLst>
          </p:cNvPr>
          <p:cNvCxnSpPr/>
          <p:nvPr/>
        </p:nvCxnSpPr>
        <p:spPr>
          <a:xfrm>
            <a:off x="5996735" y="1438484"/>
            <a:ext cx="0" cy="4419789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3000">
                  <a:schemeClr val="accent3"/>
                </a:gs>
                <a:gs pos="100000">
                  <a:schemeClr val="tx1"/>
                </a:gs>
              </a:gsLst>
              <a:lin ang="135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re 1">
            <a:extLst>
              <a:ext uri="{FF2B5EF4-FFF2-40B4-BE49-F238E27FC236}">
                <a16:creationId xmlns:a16="http://schemas.microsoft.com/office/drawing/2014/main" id="{D5980771-927D-D542-8E45-C9A1873C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94" y="145265"/>
            <a:ext cx="3337255" cy="83599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FR" sz="2400" dirty="0" err="1">
                <a:latin typeface="DINPro-Light" panose="02000504040000020003" pitchFamily="2" charset="0"/>
              </a:rPr>
              <a:t>Radio-immunothérapie</a:t>
            </a:r>
            <a:endParaRPr lang="fr-FR" sz="2400" dirty="0">
              <a:latin typeface="DINPro-Light" panose="02000504040000020003" pitchFamily="2" charset="0"/>
            </a:endParaRPr>
          </a:p>
        </p:txBody>
      </p:sp>
      <p:sp>
        <p:nvSpPr>
          <p:cNvPr id="6" name="Marcador de fecha 1">
            <a:extLst>
              <a:ext uri="{FF2B5EF4-FFF2-40B4-BE49-F238E27FC236}">
                <a16:creationId xmlns:a16="http://schemas.microsoft.com/office/drawing/2014/main" id="{04FD6D7E-3038-670E-D608-A2F59C2E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96327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16F21E51-2723-4919-BB7C-AC26CDD9558B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D7B845-18B5-49B3-A953-069005EA180E}"/>
              </a:ext>
            </a:extLst>
          </p:cNvPr>
          <p:cNvSpPr txBox="1"/>
          <p:nvPr/>
        </p:nvSpPr>
        <p:spPr>
          <a:xfrm>
            <a:off x="143339" y="116632"/>
            <a:ext cx="11844176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867" spc="-147" dirty="0">
                <a:solidFill>
                  <a:srgbClr val="191969"/>
                </a:solidFill>
                <a:cs typeface="Arial" pitchFamily="34" charset="0"/>
              </a:rPr>
              <a:t>Radiothérapie de haute précision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17EABD-D2D6-456D-983D-1EACE313F943}"/>
              </a:ext>
            </a:extLst>
          </p:cNvPr>
          <p:cNvSpPr txBox="1"/>
          <p:nvPr/>
        </p:nvSpPr>
        <p:spPr>
          <a:xfrm>
            <a:off x="207433" y="836713"/>
            <a:ext cx="1170365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80990" indent="-380990">
              <a:buFont typeface="Wingdings" pitchFamily="2" charset="2"/>
              <a:buChar char="Ø"/>
            </a:pPr>
            <a:r>
              <a:rPr lang="en-US" sz="2400" b="1" dirty="0" err="1"/>
              <a:t>Prédiction</a:t>
            </a:r>
            <a:r>
              <a:rPr lang="en-US" sz="2400" b="1" dirty="0"/>
              <a:t> des zones de </a:t>
            </a:r>
            <a:r>
              <a:rPr lang="en-US" sz="2400" b="1" dirty="0" err="1"/>
              <a:t>rechute</a:t>
            </a:r>
            <a:r>
              <a:rPr lang="en-US" sz="2400" b="1" dirty="0"/>
              <a:t> – </a:t>
            </a:r>
            <a:r>
              <a:rPr lang="en-US" sz="2400" b="1" dirty="0" err="1"/>
              <a:t>Projet</a:t>
            </a:r>
            <a:r>
              <a:rPr lang="en-US" sz="2400" b="1" dirty="0"/>
              <a:t> AI.DREAM </a:t>
            </a:r>
          </a:p>
          <a:p>
            <a:pPr marL="990575" lvl="1" indent="-380990">
              <a:buFont typeface="Wingdings" pitchFamily="2" charset="2"/>
              <a:buChar char="Ø"/>
            </a:pPr>
            <a:endParaRPr lang="en-US" sz="2400" b="1" dirty="0"/>
          </a:p>
          <a:p>
            <a:pPr marL="380990" indent="-380990">
              <a:buFont typeface="Wingdings" pitchFamily="2" charset="2"/>
              <a:buChar char="Ø"/>
            </a:pPr>
            <a:endParaRPr lang="en-US" sz="2400" dirty="0"/>
          </a:p>
        </p:txBody>
      </p:sp>
      <p:sp>
        <p:nvSpPr>
          <p:cNvPr id="6" name="Flèche droite 1">
            <a:extLst>
              <a:ext uri="{FF2B5EF4-FFF2-40B4-BE49-F238E27FC236}">
                <a16:creationId xmlns:a16="http://schemas.microsoft.com/office/drawing/2014/main" id="{3223A41A-6BB7-41E5-A947-61C68001FEA6}"/>
              </a:ext>
            </a:extLst>
          </p:cNvPr>
          <p:cNvSpPr/>
          <p:nvPr/>
        </p:nvSpPr>
        <p:spPr>
          <a:xfrm>
            <a:off x="85429" y="2660915"/>
            <a:ext cx="11963233" cy="1248139"/>
          </a:xfrm>
          <a:prstGeom prst="rightArrow">
            <a:avLst>
              <a:gd name="adj1" fmla="val 50000"/>
              <a:gd name="adj2" fmla="val 4186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8" name="Rectangle à coins arrondis 9">
            <a:extLst>
              <a:ext uri="{FF2B5EF4-FFF2-40B4-BE49-F238E27FC236}">
                <a16:creationId xmlns:a16="http://schemas.microsoft.com/office/drawing/2014/main" id="{F31311AD-E0CE-43C7-A62A-0EA0A9E8AFD4}"/>
              </a:ext>
            </a:extLst>
          </p:cNvPr>
          <p:cNvSpPr/>
          <p:nvPr/>
        </p:nvSpPr>
        <p:spPr>
          <a:xfrm>
            <a:off x="197591" y="1412775"/>
            <a:ext cx="2112000" cy="39364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fr-FR" sz="1600" b="1" dirty="0">
                <a:solidFill>
                  <a:schemeClr val="tx1"/>
                </a:solidFill>
              </a:rPr>
              <a:t>Etape 1 : </a:t>
            </a:r>
            <a:r>
              <a:rPr lang="fr-FR" sz="1600" dirty="0">
                <a:solidFill>
                  <a:schemeClr val="tx1"/>
                </a:solidFill>
              </a:rPr>
              <a:t>Délinéation automatique des volumes de rechute (nouvelle prise de contraste)</a:t>
            </a:r>
          </a:p>
        </p:txBody>
      </p:sp>
      <p:sp>
        <p:nvSpPr>
          <p:cNvPr id="10" name="Rectangle à coins arrondis 10">
            <a:extLst>
              <a:ext uri="{FF2B5EF4-FFF2-40B4-BE49-F238E27FC236}">
                <a16:creationId xmlns:a16="http://schemas.microsoft.com/office/drawing/2014/main" id="{E22369B6-5A3B-48A9-AEBE-BBC8CF2D1777}"/>
              </a:ext>
            </a:extLst>
          </p:cNvPr>
          <p:cNvSpPr/>
          <p:nvPr/>
        </p:nvSpPr>
        <p:spPr>
          <a:xfrm>
            <a:off x="2390931" y="1412775"/>
            <a:ext cx="2280659" cy="39364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8000" rIns="48000" rtlCol="0" anchor="t" anchorCtr="1"/>
          <a:lstStyle/>
          <a:p>
            <a:pPr lvl="0" algn="ctr"/>
            <a:r>
              <a:rPr lang="fr-FR" sz="1600" b="1" dirty="0">
                <a:solidFill>
                  <a:schemeClr val="tx1"/>
                </a:solidFill>
              </a:rPr>
              <a:t>Étape 2 : </a:t>
            </a:r>
            <a:r>
              <a:rPr lang="fr-FR" sz="1600" dirty="0">
                <a:solidFill>
                  <a:schemeClr val="tx1"/>
                </a:solidFill>
              </a:rPr>
              <a:t>Détermination des probabilités de rechute à partir des images IRM prétraitement pour chaque </a:t>
            </a:r>
            <a:r>
              <a:rPr lang="fr-FR" sz="1600" dirty="0" err="1">
                <a:solidFill>
                  <a:schemeClr val="tx1"/>
                </a:solidFill>
              </a:rPr>
              <a:t>voxel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8171893E-6F62-4EBE-845D-174CD6F2EA64}"/>
              </a:ext>
            </a:extLst>
          </p:cNvPr>
          <p:cNvSpPr/>
          <p:nvPr/>
        </p:nvSpPr>
        <p:spPr>
          <a:xfrm>
            <a:off x="4751851" y="1438175"/>
            <a:ext cx="2112000" cy="3911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Étape 3 : 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Evaluation des performances de l'algorithme de prédiction sur le jeu de test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ADDF4220-C18D-4521-8310-256650908E8F}"/>
              </a:ext>
            </a:extLst>
          </p:cNvPr>
          <p:cNvSpPr/>
          <p:nvPr/>
        </p:nvSpPr>
        <p:spPr>
          <a:xfrm>
            <a:off x="7018241" y="1427058"/>
            <a:ext cx="2112000" cy="39221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1"/>
          <a:lstStyle/>
          <a:p>
            <a:pPr lvl="0" algn="ctr"/>
            <a:r>
              <a:rPr lang="fr-FR" sz="1600" b="1" dirty="0">
                <a:solidFill>
                  <a:schemeClr val="tx1"/>
                </a:solidFill>
              </a:rPr>
              <a:t>Étape 4 : 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Définition de courbes TCP décrivant la probabilité d’éradiquer les cellules tumorales en fonction de la dose reçue et du risque de rechute associé</a:t>
            </a:r>
          </a:p>
        </p:txBody>
      </p:sp>
      <p:sp>
        <p:nvSpPr>
          <p:cNvPr id="13" name="Rectangle à coins arrondis 13">
            <a:extLst>
              <a:ext uri="{FF2B5EF4-FFF2-40B4-BE49-F238E27FC236}">
                <a16:creationId xmlns:a16="http://schemas.microsoft.com/office/drawing/2014/main" id="{68D9598F-0A7E-4064-A581-320A007C21D2}"/>
              </a:ext>
            </a:extLst>
          </p:cNvPr>
          <p:cNvSpPr/>
          <p:nvPr/>
        </p:nvSpPr>
        <p:spPr>
          <a:xfrm>
            <a:off x="9315152" y="1412774"/>
            <a:ext cx="2112000" cy="39364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Étape 5 : </a:t>
            </a:r>
            <a:r>
              <a:rPr lang="fr-FR" sz="1600" dirty="0">
                <a:solidFill>
                  <a:schemeClr val="tx1"/>
                </a:solidFill>
              </a:rPr>
              <a:t>Développement d'un algorithme de redistribution de la dose / Evaluation du gain TCP potentiel par rapport au traitement classique</a:t>
            </a:r>
          </a:p>
          <a:p>
            <a:pPr lvl="0" algn="ctr"/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B7008848-C500-4EE6-B49C-6D81BF704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4" b="13503"/>
          <a:stretch/>
        </p:blipFill>
        <p:spPr bwMode="auto">
          <a:xfrm>
            <a:off x="878934" y="5484559"/>
            <a:ext cx="4636716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33A9EC5-2D85-4ABC-AA98-CCDF63F1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51" y="5607161"/>
            <a:ext cx="1929143" cy="470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therapanacea">
            <a:extLst>
              <a:ext uri="{FF2B5EF4-FFF2-40B4-BE49-F238E27FC236}">
                <a16:creationId xmlns:a16="http://schemas.microsoft.com/office/drawing/2014/main" id="{7D9C1297-2C36-4EB8-BC18-0FFA29E0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93" y="5484559"/>
            <a:ext cx="2112235" cy="82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A58855CA-912D-4C8F-930D-6AD6DFD20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7" b="21053"/>
          <a:stretch/>
        </p:blipFill>
        <p:spPr bwMode="auto">
          <a:xfrm>
            <a:off x="6288413" y="6012682"/>
            <a:ext cx="1247747" cy="51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79EBB063-65F6-4B21-9DEA-BFFE1B53F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41" y="5494254"/>
            <a:ext cx="2141313" cy="62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CDC157A7-ED28-4BA4-B282-08C063AA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8" y="3393695"/>
            <a:ext cx="1449717" cy="180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FEB2B23F-2A5B-43DC-A330-56995C778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83" y="3410685"/>
            <a:ext cx="1183304" cy="184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A3DB5D3B-9CC2-4F20-86B7-C1D429FD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301" y="3578575"/>
            <a:ext cx="14351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A213180F-D4F5-4CC5-9473-B2760BCE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071" y="4357803"/>
            <a:ext cx="1286040" cy="83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49472DD-3A34-484A-A4F8-5B94FA91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406" y="4101075"/>
            <a:ext cx="1137492" cy="10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9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69B02-EDBE-482A-B372-53D8E5C2AEB1}" type="datetime1">
              <a:rPr lang="fr-FR" smtClean="0">
                <a:solidFill>
                  <a:prstClr val="white"/>
                </a:solidFill>
              </a:rPr>
              <a:pPr/>
              <a:t>24/01/2024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white"/>
                </a:solidFill>
              </a:rPr>
              <a:t>TITRE DU DIAPORAMA Général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21E51-2723-4919-BB7C-AC26CDD9558B}" type="slidenum">
              <a:rPr lang="fr-FR" smtClean="0">
                <a:solidFill>
                  <a:prstClr val="white"/>
                </a:solidFill>
              </a:rPr>
              <a:pPr/>
              <a:t>41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D7B845-18B5-49B3-A953-069005EA180E}"/>
              </a:ext>
            </a:extLst>
          </p:cNvPr>
          <p:cNvSpPr txBox="1"/>
          <p:nvPr/>
        </p:nvSpPr>
        <p:spPr>
          <a:xfrm>
            <a:off x="143339" y="116632"/>
            <a:ext cx="11844176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867" spc="-147" dirty="0">
                <a:solidFill>
                  <a:srgbClr val="191969"/>
                </a:solidFill>
                <a:cs typeface="Arial" pitchFamily="34" charset="0"/>
              </a:rPr>
              <a:t>Radiothérapie de haute précision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4C4C17-AEF6-4F0A-B5B0-2E0979D3F642}"/>
              </a:ext>
            </a:extLst>
          </p:cNvPr>
          <p:cNvSpPr txBox="1"/>
          <p:nvPr/>
        </p:nvSpPr>
        <p:spPr>
          <a:xfrm>
            <a:off x="158816" y="932723"/>
            <a:ext cx="11361176" cy="148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algn="just">
              <a:buFont typeface="Wingdings" pitchFamily="2" charset="2"/>
              <a:buChar char="Ø"/>
            </a:pP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Deformable phantom to patient registration to extend partial body CT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(I. Diallo, Stage M2 M. </a:t>
            </a:r>
            <a:r>
              <a:rPr lang="en-GB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Atieh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GB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0575" lvl="1" indent="-380990" algn="just">
              <a:buFont typeface="Wingdings" pitchFamily="2" charset="2"/>
              <a:buChar char="Ø"/>
            </a:pPr>
            <a:r>
              <a:rPr lang="en-GB" sz="2133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Patient-specific and hyper-realistic Whole Body Phantoms for comprehensive evaluation of the doses delivered to the immune system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719402" y="2660915"/>
            <a:ext cx="3936439" cy="3360373"/>
            <a:chOff x="251519" y="1779662"/>
            <a:chExt cx="2952329" cy="2520280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45" r="62620"/>
            <a:stretch/>
          </p:blipFill>
          <p:spPr>
            <a:xfrm>
              <a:off x="251519" y="1779662"/>
              <a:ext cx="1368153" cy="252028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6" r="12874"/>
            <a:stretch/>
          </p:blipFill>
          <p:spPr>
            <a:xfrm>
              <a:off x="1642932" y="1779662"/>
              <a:ext cx="1560916" cy="252028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719402" y="2468894"/>
            <a:ext cx="3936439" cy="1920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67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Stage M. </a:t>
            </a:r>
            <a:r>
              <a:rPr lang="fr-FR" sz="1467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Atieh</a:t>
            </a:r>
            <a:endParaRPr lang="fr-FR" sz="1467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19" y="2616894"/>
            <a:ext cx="2784309" cy="31070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48672" y="57282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6.: Example APE phantom generated from chest and abdominal CT scans for patient 5. From left to right, the chest CT-based APE phantom, the original full torso CT of the patient and the abdomen CT-based APE phantom.</a:t>
            </a:r>
            <a:endParaRPr lang="fr-FR" sz="1200" dirty="0"/>
          </a:p>
        </p:txBody>
      </p:sp>
      <p:sp>
        <p:nvSpPr>
          <p:cNvPr id="20" name="Rectangle 19"/>
          <p:cNvSpPr/>
          <p:nvPr/>
        </p:nvSpPr>
        <p:spPr>
          <a:xfrm>
            <a:off x="6960095" y="2276872"/>
            <a:ext cx="3936439" cy="1920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67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Kuzmi</a:t>
            </a:r>
            <a:r>
              <a:rPr lang="fr-FR" sz="1467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al, </a:t>
            </a:r>
            <a:r>
              <a:rPr lang="en-US" sz="1333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RADIATION RESEARCH (2018)</a:t>
            </a:r>
            <a:endParaRPr lang="fr-FR" sz="133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83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Espace réservé de la date 3">
            <a:extLst>
              <a:ext uri="{FF2B5EF4-FFF2-40B4-BE49-F238E27FC236}">
                <a16:creationId xmlns:a16="http://schemas.microsoft.com/office/drawing/2014/main" id="{9E79D8DA-3C19-A94D-8567-8D070FF2BA8A}"/>
              </a:ext>
            </a:extLst>
          </p:cNvPr>
          <p:cNvSpPr txBox="1">
            <a:spLocks/>
          </p:cNvSpPr>
          <p:nvPr/>
        </p:nvSpPr>
        <p:spPr>
          <a:xfrm>
            <a:off x="635000" y="6527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40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959B6-2151-4447-82EA-B7D61A1592E4}" type="datetime1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24/01/2024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5346AA6-AA93-7B42-B580-7A8BFE077E37}"/>
              </a:ext>
            </a:extLst>
          </p:cNvPr>
          <p:cNvSpPr txBox="1">
            <a:spLocks/>
          </p:cNvSpPr>
          <p:nvPr/>
        </p:nvSpPr>
        <p:spPr bwMode="auto">
          <a:xfrm>
            <a:off x="635000" y="857769"/>
            <a:ext cx="3776660" cy="66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DINPro-Light" panose="02000504040000020003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j-ea"/>
                <a:cs typeface="+mj-cs"/>
              </a:rPr>
              <a:t>Conclusions</a:t>
            </a:r>
          </a:p>
        </p:txBody>
      </p:sp>
      <p:sp>
        <p:nvSpPr>
          <p:cNvPr id="2" name="Google Shape;245;p31">
            <a:extLst>
              <a:ext uri="{FF2B5EF4-FFF2-40B4-BE49-F238E27FC236}">
                <a16:creationId xmlns:a16="http://schemas.microsoft.com/office/drawing/2014/main" id="{473B97AD-7432-4038-0D56-03B4676F3F4F}"/>
              </a:ext>
            </a:extLst>
          </p:cNvPr>
          <p:cNvSpPr txBox="1"/>
          <p:nvPr/>
        </p:nvSpPr>
        <p:spPr>
          <a:xfrm>
            <a:off x="1503556" y="1526663"/>
            <a:ext cx="9184887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Radiomique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 : un outil non-invasif prometteur</a:t>
            </a: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solidFill>
                  <a:srgbClr val="000000"/>
                </a:solidFill>
                <a:latin typeface="DINPro-Light" panose="02000504040000020003" pitchFamily="2" charset="0"/>
                <a:ea typeface="Arial"/>
                <a:cs typeface="Arial"/>
                <a:sym typeface="Arial"/>
              </a:rPr>
              <a:t>Intérêt diagnostique, pronostique, monitoring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DINPro-Light" panose="02000504040000020003" pitchFamily="2" charset="0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Hétérogénéité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spatiale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: un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enjeu</a:t>
            </a:r>
            <a:r>
              <a:rPr lang="en-US" sz="2400" dirty="0">
                <a:solidFill>
                  <a:srgbClr val="000000"/>
                </a:solidFill>
                <a:latin typeface="DINPro-Light" panose="02000504040000020003" pitchFamily="2" charset="0"/>
                <a:ea typeface="Arial"/>
                <a:cs typeface="Arial"/>
                <a:sym typeface="Arial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DINPro-Light" panose="02000504040000020003" pitchFamily="2" charset="0"/>
                <a:ea typeface="Arial"/>
                <a:cs typeface="Arial"/>
                <a:sym typeface="Arial"/>
              </a:rPr>
              <a:t>défi</a:t>
            </a:r>
            <a:r>
              <a:rPr lang="en-US" sz="2400" dirty="0">
                <a:solidFill>
                  <a:srgbClr val="000000"/>
                </a:solidFill>
                <a:latin typeface="DINPro-Light" panose="02000504040000020003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INPro-Light" panose="02000504040000020003" pitchFamily="2" charset="0"/>
                <a:ea typeface="Arial"/>
                <a:cs typeface="Arial"/>
                <a:sym typeface="Arial"/>
              </a:rPr>
              <a:t>majeur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NPro-Light" panose="02000504040000020003" pitchFamily="2" charset="0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Amélioration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 des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connaissances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biologie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tumorale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effets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systémiques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DINPro-Light" panose="02000504040000020003" pitchFamily="2" charset="0"/>
                <a:ea typeface="Arial"/>
                <a:cs typeface="Arial"/>
                <a:sym typeface="Arial"/>
              </a:rPr>
              <a:t>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radio-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immunothérapie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Aide à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stratégie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thérapeutique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 : </a:t>
            </a:r>
            <a:r>
              <a:rPr lang="fr-FR" sz="2400" dirty="0">
                <a:solidFill>
                  <a:srgbClr val="000000"/>
                </a:solidFill>
                <a:latin typeface="DINPro-Light" panose="02000504040000020003" pitchFamily="2" charset="0"/>
                <a:ea typeface="Arial"/>
                <a:cs typeface="Arial"/>
                <a:sym typeface="Arial"/>
              </a:rPr>
              <a:t>identification de cibles (RT)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DINPro-Light" panose="02000504040000020003" pitchFamily="2" charset="0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Nécessité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 de validation dans des études prospectives aux designs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Arial"/>
                <a:cs typeface="Arial"/>
                <a:sym typeface="Arial"/>
              </a:rPr>
              <a:t>adaptés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DINPro-Light" panose="02000504040000020003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519A8C5F-A3D2-63F7-FD25-E4DB377E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639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1">
            <a:extLst>
              <a:ext uri="{FF2B5EF4-FFF2-40B4-BE49-F238E27FC236}">
                <a16:creationId xmlns:a16="http://schemas.microsoft.com/office/drawing/2014/main" id="{14005B78-6B05-AF4D-9D76-258ABF87A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55" y="754836"/>
            <a:ext cx="6015090" cy="331851"/>
          </a:xfrm>
        </p:spPr>
        <p:txBody>
          <a:bodyPr>
            <a:noAutofit/>
          </a:bodyPr>
          <a:lstStyle/>
          <a:p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INPro-Regular" panose="02000503030000020004" pitchFamily="2" charset="0"/>
              </a:rPr>
              <a:t>U1030 et collaborations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9987556-9CDF-B64B-B22D-297E0962979F}"/>
              </a:ext>
            </a:extLst>
          </p:cNvPr>
          <p:cNvSpPr txBox="1">
            <a:spLocks/>
          </p:cNvSpPr>
          <p:nvPr/>
        </p:nvSpPr>
        <p:spPr>
          <a:xfrm>
            <a:off x="730681" y="599070"/>
            <a:ext cx="6015090" cy="6032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pic>
        <p:nvPicPr>
          <p:cNvPr id="29" name="image1.png" descr="image1.png">
            <a:extLst>
              <a:ext uri="{FF2B5EF4-FFF2-40B4-BE49-F238E27FC236}">
                <a16:creationId xmlns:a16="http://schemas.microsoft.com/office/drawing/2014/main" id="{832D7057-FD88-0E49-A116-20FD6E51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338" y1="19735" x2="9338" y2="19735"/>
                        <a14:foregroundMark x1="20557" y1="26792" x2="20557" y2="26792"/>
                        <a14:foregroundMark x1="33519" y1="26240" x2="33519" y2="26240"/>
                        <a14:foregroundMark x1="43693" y1="27784" x2="43693" y2="27784"/>
                        <a14:foregroundMark x1="50871" y1="29989" x2="50871" y2="29989"/>
                        <a14:foregroundMark x1="59373" y1="29438" x2="59373" y2="29438"/>
                        <a14:foregroundMark x1="69268" y1="32194" x2="69268" y2="32194"/>
                        <a14:foregroundMark x1="81185" y1="28335" x2="81185" y2="28335"/>
                        <a14:foregroundMark x1="76376" y1="45645" x2="76376" y2="45645"/>
                        <a14:foregroundMark x1="85226" y1="51047" x2="85226" y2="51047"/>
                        <a14:foregroundMark x1="80139" y1="68247" x2="80139" y2="68247"/>
                        <a14:foregroundMark x1="69895" y1="70893" x2="69895" y2="70893"/>
                        <a14:foregroundMark x1="66829" y1="52591" x2="66829" y2="52591"/>
                        <a14:foregroundMark x1="54286" y1="50496" x2="54286" y2="50496"/>
                        <a14:foregroundMark x1="42369" y1="49394" x2="42369" y2="49394"/>
                        <a14:foregroundMark x1="28711" y1="47740" x2="28711" y2="47740"/>
                        <a14:foregroundMark x1="49129" y1="70121" x2="49129" y2="70121"/>
                        <a14:foregroundMark x1="46620" y1="73760" x2="46620" y2="73760"/>
                        <a14:foregroundMark x1="42300" y1="73760" x2="42300" y2="73760"/>
                        <a14:foregroundMark x1="40627" y1="70783" x2="40627" y2="70783"/>
                        <a14:foregroundMark x1="37979" y1="69129" x2="37979" y2="69129"/>
                        <a14:foregroundMark x1="37840" y1="73098" x2="37840" y2="73098"/>
                        <a14:foregroundMark x1="36307" y1="71996" x2="36307" y2="71996"/>
                        <a14:foregroundMark x1="31010" y1="71775" x2="31010" y2="71775"/>
                        <a14:foregroundMark x1="27944" y1="72878" x2="27944" y2="72878"/>
                        <a14:foregroundMark x1="23345" y1="71003" x2="23345" y2="71003"/>
                        <a14:foregroundMark x1="20348" y1="68578" x2="20348" y2="68578"/>
                        <a14:foregroundMark x1="16794" y1="71444" x2="16794" y2="71444"/>
                        <a14:foregroundMark x1="13868" y1="73649" x2="13868" y2="73649"/>
                        <a14:foregroundMark x1="9756" y1="68578" x2="9756" y2="68578"/>
                        <a14:foregroundMark x1="8571" y1="77949" x2="8571" y2="77949"/>
                        <a14:foregroundMark x1="12056" y1="82249" x2="12056" y2="82249"/>
                        <a14:foregroundMark x1="15401" y1="82249" x2="15401" y2="82249"/>
                        <a14:foregroundMark x1="19164" y1="81477" x2="19164" y2="81477"/>
                        <a14:foregroundMark x1="23554" y1="82580" x2="23554" y2="82580"/>
                        <a14:foregroundMark x1="28293" y1="80595" x2="28293" y2="80595"/>
                        <a14:foregroundMark x1="31220" y1="81698" x2="31220" y2="81698"/>
                        <a14:foregroundMark x1="34913" y1="80706" x2="34913" y2="80706"/>
                        <a14:foregroundMark x1="38467" y1="79603" x2="38467" y2="79603"/>
                        <a14:foregroundMark x1="40348" y1="79493" x2="40348" y2="79493"/>
                        <a14:backgroundMark x1="52892" y1="27343" x2="52892" y2="27343"/>
                        <a14:backgroundMark x1="43345" y1="70121" x2="43345" y2="70121"/>
                        <a14:backgroundMark x1="38328" y1="71224" x2="38328" y2="71224"/>
                        <a14:backgroundMark x1="35261" y1="71003" x2="35261" y2="71003"/>
                        <a14:backgroundMark x1="27108" y1="69680" x2="27108" y2="69680"/>
                        <a14:backgroundMark x1="13031" y1="71775" x2="13031" y2="71775"/>
                        <a14:backgroundMark x1="13380" y1="78170" x2="13380" y2="78170"/>
                        <a14:backgroundMark x1="16725" y1="80044" x2="16725" y2="80044"/>
                        <a14:backgroundMark x1="23902" y1="79824" x2="23902" y2="79824"/>
                        <a14:backgroundMark x1="29338" y1="78280" x2="29338" y2="78280"/>
                        <a14:backgroundMark x1="32404" y1="80044" x2="32404" y2="80044"/>
                        <a14:backgroundMark x1="35889" y1="78170" x2="35889" y2="781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82783" y="356431"/>
            <a:ext cx="1563107" cy="987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2887DA21-3059-664E-8F3F-A43B8A4D5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29" y="636668"/>
            <a:ext cx="1859029" cy="46475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99764E9-1D00-490D-D2E2-7F53FCDD0308}"/>
              </a:ext>
            </a:extLst>
          </p:cNvPr>
          <p:cNvSpPr txBox="1">
            <a:spLocks/>
          </p:cNvSpPr>
          <p:nvPr/>
        </p:nvSpPr>
        <p:spPr>
          <a:xfrm>
            <a:off x="246185" y="322083"/>
            <a:ext cx="6015090" cy="331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INPro-Regular" panose="02000503030000020004" pitchFamily="2" charset="0"/>
              </a:rPr>
              <a:t>Merci pour votre attention !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12725D2-5C46-93F0-F951-4E37751D5F92}"/>
              </a:ext>
            </a:extLst>
          </p:cNvPr>
          <p:cNvGrpSpPr/>
          <p:nvPr/>
        </p:nvGrpSpPr>
        <p:grpSpPr>
          <a:xfrm>
            <a:off x="246185" y="391885"/>
            <a:ext cx="12116328" cy="5791501"/>
            <a:chOff x="99119" y="1101424"/>
            <a:chExt cx="12116328" cy="5791501"/>
          </a:xfrm>
        </p:grpSpPr>
        <p:sp>
          <p:nvSpPr>
            <p:cNvPr id="38" name="Espace réservé de la date 3">
              <a:extLst>
                <a:ext uri="{FF2B5EF4-FFF2-40B4-BE49-F238E27FC236}">
                  <a16:creationId xmlns:a16="http://schemas.microsoft.com/office/drawing/2014/main" id="{A098902A-6A86-EA4A-8D1B-BBE243B6C711}"/>
                </a:ext>
              </a:extLst>
            </p:cNvPr>
            <p:cNvSpPr txBox="1">
              <a:spLocks/>
            </p:cNvSpPr>
            <p:nvPr/>
          </p:nvSpPr>
          <p:spPr>
            <a:xfrm>
              <a:off x="635000" y="6527800"/>
              <a:ext cx="2844800" cy="365125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L="0" algn="l" defTabSz="914400" rtl="0" eaLnBrk="1" latinLnBrk="0" hangingPunct="1">
                <a:defRPr sz="1400" kern="1200">
                  <a:solidFill>
                    <a:schemeClr val="bg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02D959B6-2151-4447-82EA-B7D61A1592E4}" type="datetime1">
                <a:rPr kumimoji="0" lang="fr-FR" sz="1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24/01/2024</a:t>
              </a:fld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9" name="Espace réservé du numéro de diapositive 5">
              <a:extLst>
                <a:ext uri="{FF2B5EF4-FFF2-40B4-BE49-F238E27FC236}">
                  <a16:creationId xmlns:a16="http://schemas.microsoft.com/office/drawing/2014/main" id="{3D863CAB-4C60-3640-AF2B-42860262D1A8}"/>
                </a:ext>
              </a:extLst>
            </p:cNvPr>
            <p:cNvSpPr txBox="1">
              <a:spLocks/>
            </p:cNvSpPr>
            <p:nvPr/>
          </p:nvSpPr>
          <p:spPr>
            <a:xfrm>
              <a:off x="8729663" y="6511925"/>
              <a:ext cx="2844800" cy="365125"/>
            </a:xfrm>
            <a:prstGeom prst="rect">
              <a:avLst/>
            </a:prstGeom>
          </p:spPr>
          <p:txBody>
            <a:bodyPr/>
            <a:lstStyle>
              <a:defPPr>
                <a:defRPr lang="fr-FR"/>
              </a:defPPr>
              <a:lvl1pPr marL="0" algn="r" defTabSz="914400" rtl="0" eaLnBrk="1" latinLnBrk="0" hangingPunct="1">
                <a:defRPr sz="1400" kern="1200">
                  <a:solidFill>
                    <a:schemeClr val="bg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5B74336B-2C83-EB42-B658-0CE6E4FB962F}" type="slidenum">
                <a:rPr kumimoji="0" lang="fr-FR" sz="14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43</a:t>
              </a:fld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467166-98CE-27A2-150F-42E498D00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73" r="943"/>
            <a:stretch/>
          </p:blipFill>
          <p:spPr>
            <a:xfrm>
              <a:off x="99119" y="1101424"/>
              <a:ext cx="12116328" cy="5758339"/>
            </a:xfrm>
            <a:prstGeom prst="rect">
              <a:avLst/>
            </a:prstGeom>
          </p:spPr>
        </p:pic>
        <p:pic>
          <p:nvPicPr>
            <p:cNvPr id="8" name="Google Shape;434;p7">
              <a:extLst>
                <a:ext uri="{FF2B5EF4-FFF2-40B4-BE49-F238E27FC236}">
                  <a16:creationId xmlns:a16="http://schemas.microsoft.com/office/drawing/2014/main" id="{3079A1E4-8176-A88A-B2FA-98A738BFF7F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459436" y="3712564"/>
              <a:ext cx="1563107" cy="1208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35;p7">
              <a:extLst>
                <a:ext uri="{FF2B5EF4-FFF2-40B4-BE49-F238E27FC236}">
                  <a16:creationId xmlns:a16="http://schemas.microsoft.com/office/drawing/2014/main" id="{248C4B5E-39B6-4FAF-A574-8B96B5F9DFD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18228" y="4920787"/>
              <a:ext cx="1293729" cy="845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71B4E22-9003-368E-0A49-3F19E081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7461" y="4287647"/>
              <a:ext cx="589001" cy="603257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7DA91C3-D645-572E-3CCF-159AEB09B9EA}"/>
                </a:ext>
              </a:extLst>
            </p:cNvPr>
            <p:cNvSpPr txBox="1"/>
            <p:nvPr/>
          </p:nvSpPr>
          <p:spPr>
            <a:xfrm>
              <a:off x="7217060" y="4895780"/>
              <a:ext cx="1394549" cy="323165"/>
            </a:xfrm>
            <a:prstGeom prst="rect">
              <a:avLst/>
            </a:prstGeom>
            <a:noFill/>
          </p:spPr>
          <p:txBody>
            <a:bodyPr wrap="none" lIns="0" tIns="0" rtlCol="0">
              <a:noAutofit/>
            </a:bodyPr>
            <a:lstStyle/>
            <a:p>
              <a:r>
                <a:rPr lang="fr-FR" sz="900" dirty="0"/>
                <a:t>Sophie </a:t>
              </a:r>
              <a:r>
                <a:rPr lang="fr-FR" sz="900" dirty="0" err="1"/>
                <a:t>Bockel</a:t>
              </a:r>
              <a:endParaRPr lang="fr-FR" sz="9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86085A-3005-856F-CAA7-8FCC24D7B5D6}"/>
                </a:ext>
              </a:extLst>
            </p:cNvPr>
            <p:cNvSpPr/>
            <p:nvPr/>
          </p:nvSpPr>
          <p:spPr>
            <a:xfrm>
              <a:off x="1182228" y="4093029"/>
              <a:ext cx="157621" cy="91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3A2FA4-904D-111D-8D4B-4B115EBF0E08}"/>
                </a:ext>
              </a:extLst>
            </p:cNvPr>
            <p:cNvSpPr/>
            <p:nvPr/>
          </p:nvSpPr>
          <p:spPr>
            <a:xfrm>
              <a:off x="1845803" y="4135664"/>
              <a:ext cx="157621" cy="91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96FCBF-C43A-5F0D-E473-023CAB4E28C9}"/>
                </a:ext>
              </a:extLst>
            </p:cNvPr>
            <p:cNvSpPr/>
            <p:nvPr/>
          </p:nvSpPr>
          <p:spPr>
            <a:xfrm>
              <a:off x="2910244" y="4918318"/>
              <a:ext cx="157621" cy="91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837410-79D0-24EA-DA86-E085974D8434}"/>
                </a:ext>
              </a:extLst>
            </p:cNvPr>
            <p:cNvSpPr/>
            <p:nvPr/>
          </p:nvSpPr>
          <p:spPr>
            <a:xfrm>
              <a:off x="5564998" y="5822859"/>
              <a:ext cx="157621" cy="91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A7F500-C01F-6F8A-3CEE-B6706561BB52}"/>
                </a:ext>
              </a:extLst>
            </p:cNvPr>
            <p:cNvSpPr/>
            <p:nvPr/>
          </p:nvSpPr>
          <p:spPr>
            <a:xfrm>
              <a:off x="6174844" y="5041240"/>
              <a:ext cx="157621" cy="91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6E2D21BB-5378-4427-5AEB-2358CE41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442" y="5822859"/>
            <a:ext cx="619669" cy="64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742E9F6-6366-E5A5-D17B-34FC799DD1E9}"/>
              </a:ext>
            </a:extLst>
          </p:cNvPr>
          <p:cNvSpPr txBox="1"/>
          <p:nvPr/>
        </p:nvSpPr>
        <p:spPr>
          <a:xfrm>
            <a:off x="6147412" y="6488868"/>
            <a:ext cx="1394549" cy="323165"/>
          </a:xfrm>
          <a:prstGeom prst="rect">
            <a:avLst/>
          </a:prstGeom>
          <a:noFill/>
        </p:spPr>
        <p:txBody>
          <a:bodyPr wrap="none" lIns="0" tIns="0" rtlCol="0">
            <a:noAutofit/>
          </a:bodyPr>
          <a:lstStyle/>
          <a:p>
            <a:r>
              <a:rPr lang="fr-FR" sz="900" dirty="0"/>
              <a:t>Fereshteh Talebi</a:t>
            </a:r>
          </a:p>
        </p:txBody>
      </p:sp>
    </p:spTree>
    <p:extLst>
      <p:ext uri="{BB962C8B-B14F-4D97-AF65-F5344CB8AC3E}">
        <p14:creationId xmlns:p14="http://schemas.microsoft.com/office/powerpoint/2010/main" val="364568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necteur droit 4">
            <a:extLst>
              <a:ext uri="{FF2B5EF4-FFF2-40B4-BE49-F238E27FC236}">
                <a16:creationId xmlns:a16="http://schemas.microsoft.com/office/drawing/2014/main" id="{AA35834C-49B0-B04B-9825-A3C50C8E9A38}"/>
              </a:ext>
            </a:extLst>
          </p:cNvPr>
          <p:cNvSpPr/>
          <p:nvPr/>
        </p:nvSpPr>
        <p:spPr>
          <a:xfrm>
            <a:off x="4427184" y="3447938"/>
            <a:ext cx="729585" cy="590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9531"/>
                </a:moveTo>
                <a:lnTo>
                  <a:pt x="729585" y="29531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necteur droit 4">
            <a:extLst>
              <a:ext uri="{FF2B5EF4-FFF2-40B4-BE49-F238E27FC236}">
                <a16:creationId xmlns:a16="http://schemas.microsoft.com/office/drawing/2014/main" id="{54E9B126-7A3F-6E49-A63B-CE1DD45D3F8B}"/>
              </a:ext>
            </a:extLst>
          </p:cNvPr>
          <p:cNvSpPr/>
          <p:nvPr/>
        </p:nvSpPr>
        <p:spPr>
          <a:xfrm rot="2692293">
            <a:off x="4066987" y="4662357"/>
            <a:ext cx="729585" cy="590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9531"/>
                </a:moveTo>
                <a:lnTo>
                  <a:pt x="729585" y="29531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onnecteur droit 5">
            <a:extLst>
              <a:ext uri="{FF2B5EF4-FFF2-40B4-BE49-F238E27FC236}">
                <a16:creationId xmlns:a16="http://schemas.microsoft.com/office/drawing/2014/main" id="{C85049C0-62B3-9443-91EA-C3DCF88E2FA1}"/>
              </a:ext>
            </a:extLst>
          </p:cNvPr>
          <p:cNvSpPr/>
          <p:nvPr/>
        </p:nvSpPr>
        <p:spPr>
          <a:xfrm rot="19036639">
            <a:off x="4187799" y="2396839"/>
            <a:ext cx="655609" cy="590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9531"/>
                </a:moveTo>
                <a:lnTo>
                  <a:pt x="655609" y="29531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C0C10B2-9495-3B4A-9443-8135B389DD06}"/>
              </a:ext>
            </a:extLst>
          </p:cNvPr>
          <p:cNvSpPr/>
          <p:nvPr/>
        </p:nvSpPr>
        <p:spPr>
          <a:xfrm>
            <a:off x="1097692" y="1666817"/>
            <a:ext cx="3671177" cy="3671177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Optimisation?</a:t>
            </a:r>
          </a:p>
        </p:txBody>
      </p:sp>
      <p:sp>
        <p:nvSpPr>
          <p:cNvPr id="31" name="Lune 30">
            <a:extLst>
              <a:ext uri="{FF2B5EF4-FFF2-40B4-BE49-F238E27FC236}">
                <a16:creationId xmlns:a16="http://schemas.microsoft.com/office/drawing/2014/main" id="{FE0DAE74-1458-DC4B-886A-DC42A112E650}"/>
              </a:ext>
            </a:extLst>
          </p:cNvPr>
          <p:cNvSpPr/>
          <p:nvPr/>
        </p:nvSpPr>
        <p:spPr>
          <a:xfrm rot="19314325">
            <a:off x="1256622" y="2245489"/>
            <a:ext cx="1815636" cy="3600847"/>
          </a:xfrm>
          <a:prstGeom prst="moon">
            <a:avLst>
              <a:gd name="adj" fmla="val 4144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Lune 31">
            <a:extLst>
              <a:ext uri="{FF2B5EF4-FFF2-40B4-BE49-F238E27FC236}">
                <a16:creationId xmlns:a16="http://schemas.microsoft.com/office/drawing/2014/main" id="{E89D31BC-5381-0D4C-91F4-A154793D3C23}"/>
              </a:ext>
            </a:extLst>
          </p:cNvPr>
          <p:cNvSpPr/>
          <p:nvPr/>
        </p:nvSpPr>
        <p:spPr>
          <a:xfrm rot="19314325">
            <a:off x="1268997" y="2528715"/>
            <a:ext cx="1460815" cy="3382357"/>
          </a:xfrm>
          <a:prstGeom prst="moon">
            <a:avLst>
              <a:gd name="adj" fmla="val 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Lune 32">
            <a:extLst>
              <a:ext uri="{FF2B5EF4-FFF2-40B4-BE49-F238E27FC236}">
                <a16:creationId xmlns:a16="http://schemas.microsoft.com/office/drawing/2014/main" id="{2B3B9F2B-85E9-8341-9108-B0D244A6457F}"/>
              </a:ext>
            </a:extLst>
          </p:cNvPr>
          <p:cNvSpPr/>
          <p:nvPr/>
        </p:nvSpPr>
        <p:spPr>
          <a:xfrm rot="19749316" flipH="1" flipV="1">
            <a:off x="2925274" y="1126103"/>
            <a:ext cx="1782949" cy="3523382"/>
          </a:xfrm>
          <a:prstGeom prst="moon">
            <a:avLst>
              <a:gd name="adj" fmla="val 414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Lune 33">
            <a:extLst>
              <a:ext uri="{FF2B5EF4-FFF2-40B4-BE49-F238E27FC236}">
                <a16:creationId xmlns:a16="http://schemas.microsoft.com/office/drawing/2014/main" id="{3EAE7CC2-7F73-FD45-80C9-707168041A5E}"/>
              </a:ext>
            </a:extLst>
          </p:cNvPr>
          <p:cNvSpPr/>
          <p:nvPr/>
        </p:nvSpPr>
        <p:spPr>
          <a:xfrm rot="19749316" flipH="1" flipV="1">
            <a:off x="2987261" y="1173683"/>
            <a:ext cx="1731500" cy="3555728"/>
          </a:xfrm>
          <a:prstGeom prst="moon">
            <a:avLst>
              <a:gd name="adj" fmla="val 41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EFEF770-B57C-EE4A-A931-9572EB32EA6E}"/>
              </a:ext>
            </a:extLst>
          </p:cNvPr>
          <p:cNvSpPr txBox="1"/>
          <p:nvPr/>
        </p:nvSpPr>
        <p:spPr>
          <a:xfrm>
            <a:off x="481530" y="5107347"/>
            <a:ext cx="2552716" cy="482744"/>
          </a:xfrm>
          <a:prstGeom prst="rect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58000">
                  <a:schemeClr val="accent1">
                    <a:lumMod val="45000"/>
                    <a:lumOff val="5500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Immunothérapie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95B2AC6-A045-5E43-92BC-AA9BECB3B67F}"/>
              </a:ext>
            </a:extLst>
          </p:cNvPr>
          <p:cNvSpPr/>
          <p:nvPr/>
        </p:nvSpPr>
        <p:spPr>
          <a:xfrm>
            <a:off x="4511217" y="1249299"/>
            <a:ext cx="1237826" cy="1237826"/>
          </a:xfrm>
          <a:prstGeom prst="ellipse">
            <a:avLst/>
          </a:prstGeom>
          <a:solidFill>
            <a:srgbClr val="ED7D31">
              <a:hueOff val="-485121"/>
              <a:satOff val="-27976"/>
              <a:lumOff val="2876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Regular" panose="02000503030000020004" pitchFamily="2" charset="0"/>
                <a:ea typeface="+mn-ea"/>
                <a:cs typeface="+mn-cs"/>
              </a:rPr>
              <a:t>Dose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0D28E4-4296-A745-BCA4-7E41573B3C9A}"/>
              </a:ext>
            </a:extLst>
          </p:cNvPr>
          <p:cNvSpPr txBox="1"/>
          <p:nvPr/>
        </p:nvSpPr>
        <p:spPr>
          <a:xfrm>
            <a:off x="339200" y="1249299"/>
            <a:ext cx="2552716" cy="482744"/>
          </a:xfrm>
          <a:prstGeom prst="rect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accent2">
                    <a:lumMod val="60000"/>
                    <a:lumOff val="40000"/>
                  </a:schemeClr>
                </a:gs>
                <a:gs pos="43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Radiothérapie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902FF2F-6B4F-4F4E-B581-A77E5807E170}"/>
              </a:ext>
            </a:extLst>
          </p:cNvPr>
          <p:cNvCxnSpPr/>
          <p:nvPr/>
        </p:nvCxnSpPr>
        <p:spPr>
          <a:xfrm>
            <a:off x="6376565" y="1438484"/>
            <a:ext cx="0" cy="4419789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3000">
                  <a:schemeClr val="accent3"/>
                </a:gs>
                <a:gs pos="100000">
                  <a:schemeClr val="tx1"/>
                </a:gs>
              </a:gsLst>
              <a:lin ang="135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C21DBEE6-BFF8-C048-A1EB-760AF1FAA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95" b="29354"/>
          <a:stretch/>
        </p:blipFill>
        <p:spPr bwMode="auto">
          <a:xfrm>
            <a:off x="6593508" y="1398817"/>
            <a:ext cx="5486359" cy="3939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E02DC8C-15D8-A944-BA64-76B53697544C}"/>
              </a:ext>
            </a:extLst>
          </p:cNvPr>
          <p:cNvSpPr txBox="1"/>
          <p:nvPr/>
        </p:nvSpPr>
        <p:spPr>
          <a:xfrm>
            <a:off x="7985533" y="5513057"/>
            <a:ext cx="277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Deutsch 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et al.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Lancet Oncol 2019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969CB71-45D8-7940-B986-6DB762A4FA29}"/>
              </a:ext>
            </a:extLst>
          </p:cNvPr>
          <p:cNvSpPr/>
          <p:nvPr/>
        </p:nvSpPr>
        <p:spPr>
          <a:xfrm>
            <a:off x="5034791" y="2868909"/>
            <a:ext cx="1237826" cy="1237826"/>
          </a:xfrm>
          <a:prstGeom prst="ellipse">
            <a:avLst/>
          </a:prstGeom>
          <a:solidFill>
            <a:srgbClr val="ED7D31">
              <a:hueOff val="-970242"/>
              <a:satOff val="-55952"/>
              <a:lumOff val="5752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Nombre de cibles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93E218C-BD77-7445-988C-8143DDCBC232}"/>
              </a:ext>
            </a:extLst>
          </p:cNvPr>
          <p:cNvSpPr/>
          <p:nvPr/>
        </p:nvSpPr>
        <p:spPr>
          <a:xfrm>
            <a:off x="4571106" y="4442633"/>
            <a:ext cx="1237826" cy="1237826"/>
          </a:xfrm>
          <a:prstGeom prst="ellipse">
            <a:avLst/>
          </a:prstGeom>
          <a:solidFill>
            <a:srgbClr val="ED7D31">
              <a:hueOff val="-1455363"/>
              <a:satOff val="-83928"/>
              <a:lumOff val="8628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Choi</a:t>
            </a:r>
            <a:r>
              <a:rPr lang="fr-FR" dirty="0">
                <a:solidFill>
                  <a:prstClr val="white"/>
                </a:solidFill>
                <a:latin typeface="Calibri" panose="020F0502020204030204"/>
              </a:rPr>
              <a:t>x des cibles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374E3676-787F-7C4A-B735-821DB64DD651}"/>
              </a:ext>
            </a:extLst>
          </p:cNvPr>
          <p:cNvSpPr txBox="1">
            <a:spLocks/>
          </p:cNvSpPr>
          <p:nvPr/>
        </p:nvSpPr>
        <p:spPr>
          <a:xfrm>
            <a:off x="238294" y="145265"/>
            <a:ext cx="3337255" cy="8359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 err="1">
                <a:latin typeface="DINPro-Light" panose="02000504040000020003" pitchFamily="2" charset="0"/>
              </a:rPr>
              <a:t>Radio-immunothérapie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2" charset="0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B8E0E7-2C75-568B-FBDC-5D27793FB1C9}"/>
              </a:ext>
            </a:extLst>
          </p:cNvPr>
          <p:cNvSpPr/>
          <p:nvPr/>
        </p:nvSpPr>
        <p:spPr>
          <a:xfrm>
            <a:off x="1606061" y="2832431"/>
            <a:ext cx="2652073" cy="148324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Hétérogénéité spatiale: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Imagerie médicale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DINPro-Light" panose="02000504040000020003" pitchFamily="2" charset="0"/>
                <a:ea typeface="+mn-ea"/>
                <a:cs typeface="+mn-cs"/>
              </a:rPr>
              <a:t> &amp; IA ?</a:t>
            </a:r>
          </a:p>
        </p:txBody>
      </p:sp>
      <p:sp>
        <p:nvSpPr>
          <p:cNvPr id="4" name="Marcador de fecha 1">
            <a:extLst>
              <a:ext uri="{FF2B5EF4-FFF2-40B4-BE49-F238E27FC236}">
                <a16:creationId xmlns:a16="http://schemas.microsoft.com/office/drawing/2014/main" id="{BF487A61-8D2F-8E85-472E-1B9D48D7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96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A70959-CD1E-3A45-B6EF-163DD4483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5294"/>
            <a:ext cx="10515600" cy="4594599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DINPro-Light" panose="02000504040000020003" pitchFamily="2" charset="0"/>
              </a:rPr>
              <a:t>Traduit l’imagerie médicale en données quantitatives</a:t>
            </a:r>
          </a:p>
          <a:p>
            <a:r>
              <a:rPr lang="fr-FR" sz="2000" dirty="0">
                <a:latin typeface="DINPro-Light" panose="02000504040000020003" pitchFamily="2" charset="0"/>
              </a:rPr>
              <a:t>Reflet du phénotype tumoral (caractéristiques cellulaires et moléculaires)</a:t>
            </a:r>
          </a:p>
          <a:p>
            <a:r>
              <a:rPr lang="en-US" sz="2000" dirty="0">
                <a:latin typeface="DINPro-Light" panose="02000504040000020003" pitchFamily="2" charset="0"/>
              </a:rPr>
              <a:t>Intelligence </a:t>
            </a:r>
            <a:r>
              <a:rPr lang="en-US" sz="2000" dirty="0" err="1">
                <a:latin typeface="DINPro-Light" panose="02000504040000020003" pitchFamily="2" charset="0"/>
              </a:rPr>
              <a:t>artificielle</a:t>
            </a:r>
            <a:r>
              <a:rPr lang="en-US" sz="2000" dirty="0">
                <a:latin typeface="DINPro-Light" panose="02000504040000020003" pitchFamily="2" charset="0"/>
              </a:rPr>
              <a:t>: </a:t>
            </a:r>
            <a:r>
              <a:rPr lang="fr-FR" sz="2000" dirty="0">
                <a:latin typeface="DINPro-Light" panose="02000504040000020003" pitchFamily="2" charset="0"/>
              </a:rPr>
              <a:t>développement de biomarqueurs d’imagerie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CD481F1C-69BB-4C40-966C-2EC02F5F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DINPro-Light" panose="02000504040000020003" pitchFamily="2" charset="0"/>
              </a:rPr>
              <a:t>Radiomique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F75C11F-8DA0-79D8-29A9-96606F058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4"/>
          <a:stretch/>
        </p:blipFill>
        <p:spPr>
          <a:xfrm>
            <a:off x="1931173" y="2736491"/>
            <a:ext cx="7744167" cy="331790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A788626-8835-3ED7-F56A-C6A9C6A044EA}"/>
              </a:ext>
            </a:extLst>
          </p:cNvPr>
          <p:cNvSpPr txBox="1"/>
          <p:nvPr/>
        </p:nvSpPr>
        <p:spPr>
          <a:xfrm>
            <a:off x="8325560" y="6136700"/>
            <a:ext cx="3313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+mj-lt"/>
              </a:rPr>
              <a:t>Lambin et al. Nat </a:t>
            </a:r>
            <a:r>
              <a:rPr lang="fr-FR" sz="1600" dirty="0" err="1">
                <a:latin typeface="+mj-lt"/>
              </a:rPr>
              <a:t>Rev</a:t>
            </a:r>
            <a:r>
              <a:rPr lang="fr-FR" sz="1600" dirty="0">
                <a:latin typeface="+mj-lt"/>
              </a:rPr>
              <a:t> Clin Oncol. 2017</a:t>
            </a:r>
          </a:p>
        </p:txBody>
      </p:sp>
      <p:sp>
        <p:nvSpPr>
          <p:cNvPr id="20" name="Marcador de fecha 1">
            <a:extLst>
              <a:ext uri="{FF2B5EF4-FFF2-40B4-BE49-F238E27FC236}">
                <a16:creationId xmlns:a16="http://schemas.microsoft.com/office/drawing/2014/main" id="{58EF1B8A-14D1-2D8A-1C66-143A41F9E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61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>
            <a:extLst>
              <a:ext uri="{FF2B5EF4-FFF2-40B4-BE49-F238E27FC236}">
                <a16:creationId xmlns:a16="http://schemas.microsoft.com/office/drawing/2014/main" id="{CD481F1C-69BB-4C40-966C-2EC02F5F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5" y="156724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DINPro-Light" panose="02000504040000020003" pitchFamily="2" charset="0"/>
              </a:rPr>
              <a:t>Méthode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D88F92-C13E-9C71-01F1-08802D8E6466}"/>
              </a:ext>
            </a:extLst>
          </p:cNvPr>
          <p:cNvSpPr txBox="1"/>
          <p:nvPr/>
        </p:nvSpPr>
        <p:spPr>
          <a:xfrm>
            <a:off x="8065482" y="6119911"/>
            <a:ext cx="398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+mj-lt"/>
              </a:rPr>
              <a:t>Sun R, Deutsch E, Fournier L, Bulletin du cancer 2022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E976497-5927-B685-109F-DF90DA57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30" y="943000"/>
            <a:ext cx="7479339" cy="4972000"/>
          </a:xfrm>
          <a:prstGeom prst="rect">
            <a:avLst/>
          </a:prstGeom>
        </p:spPr>
      </p:pic>
      <p:sp>
        <p:nvSpPr>
          <p:cNvPr id="27" name="Marcador de fecha 1">
            <a:extLst>
              <a:ext uri="{FF2B5EF4-FFF2-40B4-BE49-F238E27FC236}">
                <a16:creationId xmlns:a16="http://schemas.microsoft.com/office/drawing/2014/main" id="{9321DDD4-4667-289D-28EC-786E54032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146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A65541-706E-994B-BC5A-8F4D7C45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12380A-27DF-45D8-9F1D-E28D2D09DC4A}" type="slidenum">
              <a:rPr lang="fr-FR" smtClean="0"/>
              <a:pPr algn="ctr"/>
              <a:t>8</a:t>
            </a:fld>
            <a:endParaRPr lang="fr-FR" b="1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423DFF5-ED12-8849-A4A2-2F32B568AE5C}"/>
              </a:ext>
            </a:extLst>
          </p:cNvPr>
          <p:cNvPicPr/>
          <p:nvPr/>
        </p:nvPicPr>
        <p:blipFill rotWithShape="1">
          <a:blip r:embed="rId2"/>
          <a:srcRect/>
          <a:stretch/>
        </p:blipFill>
        <p:spPr bwMode="auto">
          <a:xfrm>
            <a:off x="1682884" y="2658577"/>
            <a:ext cx="7864327" cy="24308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6B7010E-C39B-FB4E-A569-EDDEFE7F8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2884" y="3002088"/>
            <a:ext cx="3179224" cy="255771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020002-1ECA-824E-9948-406878FC80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971" y="3002088"/>
            <a:ext cx="2149915" cy="2324349"/>
          </a:xfrm>
          <a:prstGeom prst="rect">
            <a:avLst/>
          </a:prstGeom>
        </p:spPr>
      </p:pic>
      <p:sp>
        <p:nvSpPr>
          <p:cNvPr id="3" name="Rectangle à coins arrondis 75">
            <a:extLst>
              <a:ext uri="{FF2B5EF4-FFF2-40B4-BE49-F238E27FC236}">
                <a16:creationId xmlns:a16="http://schemas.microsoft.com/office/drawing/2014/main" id="{A083F4F5-F634-4F2E-56DB-5537E1F1476A}"/>
              </a:ext>
            </a:extLst>
          </p:cNvPr>
          <p:cNvSpPr/>
          <p:nvPr/>
        </p:nvSpPr>
        <p:spPr>
          <a:xfrm>
            <a:off x="838200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1</a:t>
            </a:r>
            <a:r>
              <a:rPr lang="fr-FR" baseline="30000" dirty="0">
                <a:solidFill>
                  <a:schemeClr val="tx1"/>
                </a:solidFill>
                <a:latin typeface="DINPro" panose="02000503030000020004" pitchFamily="2" charset="0"/>
              </a:rPr>
              <a:t>ère</a:t>
            </a:r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 ordre - Histogramme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39E0D52-0E43-26B1-3324-7D14CDB12C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DINPro Light" panose="02000504040000020003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Extraction des index</a:t>
            </a:r>
          </a:p>
        </p:txBody>
      </p:sp>
      <p:sp>
        <p:nvSpPr>
          <p:cNvPr id="14" name="Marcador de fecha 1">
            <a:extLst>
              <a:ext uri="{FF2B5EF4-FFF2-40B4-BE49-F238E27FC236}">
                <a16:creationId xmlns:a16="http://schemas.microsoft.com/office/drawing/2014/main" id="{6A19947D-5C66-DBDE-DA3E-8E61A3D1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8073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823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94E1FA-6589-D246-8577-5016BFC4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6405" y="6151485"/>
            <a:ext cx="44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12380A-27DF-45D8-9F1D-E28D2D09DC4A}" type="slidenum">
              <a:rPr lang="fr-FR" smtClean="0"/>
              <a:pPr algn="ctr"/>
              <a:t>9</a:t>
            </a:fld>
            <a:endParaRPr lang="fr-FR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EA7D1B-F2C7-7B44-BC8A-B5EDCC28D915}"/>
              </a:ext>
            </a:extLst>
          </p:cNvPr>
          <p:cNvSpPr/>
          <p:nvPr/>
        </p:nvSpPr>
        <p:spPr>
          <a:xfrm>
            <a:off x="4143351" y="4110563"/>
            <a:ext cx="625768" cy="312919"/>
          </a:xfrm>
          <a:prstGeom prst="rect">
            <a:avLst/>
          </a:prstGeom>
          <a:solidFill>
            <a:srgbClr val="FDEADA"/>
          </a:solidFill>
          <a:ln w="25400" cap="flat" cmpd="sng" algn="ctr">
            <a:solidFill>
              <a:srgbClr val="F79646">
                <a:lumMod val="20000"/>
                <a:lumOff val="8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465990-8C2B-8343-BD41-9D98763811CC}"/>
              </a:ext>
            </a:extLst>
          </p:cNvPr>
          <p:cNvSpPr/>
          <p:nvPr/>
        </p:nvSpPr>
        <p:spPr>
          <a:xfrm>
            <a:off x="3515415" y="3183130"/>
            <a:ext cx="938861" cy="312919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" name="Groupe 22">
            <a:extLst>
              <a:ext uri="{FF2B5EF4-FFF2-40B4-BE49-F238E27FC236}">
                <a16:creationId xmlns:a16="http://schemas.microsoft.com/office/drawing/2014/main" id="{C411DA96-A72A-FA4F-8444-510CA935A99B}"/>
              </a:ext>
            </a:extLst>
          </p:cNvPr>
          <p:cNvGrpSpPr/>
          <p:nvPr/>
        </p:nvGrpSpPr>
        <p:grpSpPr>
          <a:xfrm>
            <a:off x="4136173" y="3189338"/>
            <a:ext cx="625769" cy="939265"/>
            <a:chOff x="1113085" y="1597440"/>
            <a:chExt cx="719920" cy="10805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1FDDE5-574F-C74A-B0B8-FF08EB21465B}"/>
                </a:ext>
              </a:extLst>
            </p:cNvPr>
            <p:cNvSpPr/>
            <p:nvPr/>
          </p:nvSpPr>
          <p:spPr>
            <a:xfrm>
              <a:off x="1469717" y="1597440"/>
              <a:ext cx="363288" cy="714875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25400" cap="flat" cmpd="sng" algn="ctr">
              <a:solidFill>
                <a:srgbClr val="4BACC6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58173F-F476-6A4E-9F22-DED4517FB6F1}"/>
                </a:ext>
              </a:extLst>
            </p:cNvPr>
            <p:cNvSpPr/>
            <p:nvPr/>
          </p:nvSpPr>
          <p:spPr>
            <a:xfrm>
              <a:off x="1113085" y="2318024"/>
              <a:ext cx="719920" cy="360000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25400" cap="flat" cmpd="sng" algn="ctr">
              <a:solidFill>
                <a:srgbClr val="4BACC6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80603367-1AC8-9147-8BEB-1E09DB73CAE0}"/>
              </a:ext>
            </a:extLst>
          </p:cNvPr>
          <p:cNvGraphicFramePr>
            <a:graphicFrameLocks noGrp="1"/>
          </p:cNvGraphicFramePr>
          <p:nvPr/>
        </p:nvGraphicFramePr>
        <p:xfrm>
          <a:off x="3515415" y="3180759"/>
          <a:ext cx="1251676" cy="1251676"/>
        </p:xfrm>
        <a:graphic>
          <a:graphicData uri="http://schemas.openxmlformats.org/drawingml/2006/table">
            <a:tbl>
              <a:tblPr firstRow="1" bandRow="1"/>
              <a:tblGrid>
                <a:gridCol w="312919">
                  <a:extLst>
                    <a:ext uri="{9D8B030D-6E8A-4147-A177-3AD203B41FA5}">
                      <a16:colId xmlns:a16="http://schemas.microsoft.com/office/drawing/2014/main" val="2314253703"/>
                    </a:ext>
                  </a:extLst>
                </a:gridCol>
                <a:gridCol w="312919">
                  <a:extLst>
                    <a:ext uri="{9D8B030D-6E8A-4147-A177-3AD203B41FA5}">
                      <a16:colId xmlns:a16="http://schemas.microsoft.com/office/drawing/2014/main" val="4195821914"/>
                    </a:ext>
                  </a:extLst>
                </a:gridCol>
                <a:gridCol w="312919">
                  <a:extLst>
                    <a:ext uri="{9D8B030D-6E8A-4147-A177-3AD203B41FA5}">
                      <a16:colId xmlns:a16="http://schemas.microsoft.com/office/drawing/2014/main" val="2704687230"/>
                    </a:ext>
                  </a:extLst>
                </a:gridCol>
                <a:gridCol w="312919">
                  <a:extLst>
                    <a:ext uri="{9D8B030D-6E8A-4147-A177-3AD203B41FA5}">
                      <a16:colId xmlns:a16="http://schemas.microsoft.com/office/drawing/2014/main" val="1846079634"/>
                    </a:ext>
                  </a:extLst>
                </a:gridCol>
              </a:tblGrid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711304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19887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923133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60191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3FBAF764-D726-2D46-A6E8-ADF494E68702}"/>
              </a:ext>
            </a:extLst>
          </p:cNvPr>
          <p:cNvGraphicFramePr>
            <a:graphicFrameLocks noGrp="1"/>
          </p:cNvGraphicFramePr>
          <p:nvPr/>
        </p:nvGraphicFramePr>
        <p:xfrm>
          <a:off x="6691148" y="2549925"/>
          <a:ext cx="1565535" cy="1564595"/>
        </p:xfrm>
        <a:graphic>
          <a:graphicData uri="http://schemas.openxmlformats.org/drawingml/2006/table">
            <a:tbl>
              <a:tblPr firstRow="1" bandRow="1"/>
              <a:tblGrid>
                <a:gridCol w="313107">
                  <a:extLst>
                    <a:ext uri="{9D8B030D-6E8A-4147-A177-3AD203B41FA5}">
                      <a16:colId xmlns:a16="http://schemas.microsoft.com/office/drawing/2014/main" val="3172826385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609597619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2055667838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3011974991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467738299"/>
                    </a:ext>
                  </a:extLst>
                </a:gridCol>
              </a:tblGrid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sz="1000" dirty="0"/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815835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124031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260396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88747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659705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2644C287-1540-EB45-B00C-3F3CD4C9F631}"/>
              </a:ext>
            </a:extLst>
          </p:cNvPr>
          <p:cNvSpPr txBox="1"/>
          <p:nvPr/>
        </p:nvSpPr>
        <p:spPr>
          <a:xfrm>
            <a:off x="6930684" y="2316659"/>
            <a:ext cx="1548252" cy="23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Neighbor</a:t>
            </a:r>
            <a:r>
              <a:rPr kumimoji="0" lang="fr-FR" sz="9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Pixel Value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153898-0E4E-CB43-88C8-B79DEA83D29F}"/>
              </a:ext>
            </a:extLst>
          </p:cNvPr>
          <p:cNvSpPr txBox="1"/>
          <p:nvPr/>
        </p:nvSpPr>
        <p:spPr>
          <a:xfrm rot="16200000">
            <a:off x="5760053" y="3212033"/>
            <a:ext cx="14590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 Pixel Value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6F10C2D-C570-9747-8751-8AB16A3DC04A}"/>
              </a:ext>
            </a:extLst>
          </p:cNvPr>
          <p:cNvSpPr txBox="1"/>
          <p:nvPr/>
        </p:nvSpPr>
        <p:spPr>
          <a:xfrm>
            <a:off x="6201276" y="2118455"/>
            <a:ext cx="276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GLCM : Gray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Level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Co-occurrence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Matrix</a:t>
            </a:r>
          </a:p>
        </p:txBody>
      </p: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81331374-8C5B-EB4B-8E85-E741BC275433}"/>
              </a:ext>
            </a:extLst>
          </p:cNvPr>
          <p:cNvGraphicFramePr>
            <a:graphicFrameLocks noGrp="1"/>
          </p:cNvGraphicFramePr>
          <p:nvPr/>
        </p:nvGraphicFramePr>
        <p:xfrm>
          <a:off x="6598838" y="4568208"/>
          <a:ext cx="1565535" cy="1564595"/>
        </p:xfrm>
        <a:graphic>
          <a:graphicData uri="http://schemas.openxmlformats.org/drawingml/2006/table">
            <a:tbl>
              <a:tblPr firstRow="1" bandRow="1"/>
              <a:tblGrid>
                <a:gridCol w="313107">
                  <a:extLst>
                    <a:ext uri="{9D8B030D-6E8A-4147-A177-3AD203B41FA5}">
                      <a16:colId xmlns:a16="http://schemas.microsoft.com/office/drawing/2014/main" val="3172826385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609597619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2055667838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3011974991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467738299"/>
                    </a:ext>
                  </a:extLst>
                </a:gridCol>
              </a:tblGrid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sz="1000" dirty="0"/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4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815835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124031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b="1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260396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88747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659705"/>
                  </a:ext>
                </a:extLst>
              </a:tr>
            </a:tbl>
          </a:graphicData>
        </a:graphic>
      </p:graphicFrame>
      <p:sp>
        <p:nvSpPr>
          <p:cNvPr id="21" name="ZoneTexte 20">
            <a:extLst>
              <a:ext uri="{FF2B5EF4-FFF2-40B4-BE49-F238E27FC236}">
                <a16:creationId xmlns:a16="http://schemas.microsoft.com/office/drawing/2014/main" id="{A328BDC8-5FFD-9D44-8B77-A04EB22C2701}"/>
              </a:ext>
            </a:extLst>
          </p:cNvPr>
          <p:cNvSpPr txBox="1"/>
          <p:nvPr/>
        </p:nvSpPr>
        <p:spPr>
          <a:xfrm>
            <a:off x="7270466" y="4369562"/>
            <a:ext cx="948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Length</a:t>
            </a:r>
            <a:endParaRPr kumimoji="0" lang="fr-FR" sz="9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04E5A1C-CDFA-2B44-B5B5-9C69877F15F2}"/>
              </a:ext>
            </a:extLst>
          </p:cNvPr>
          <p:cNvSpPr txBox="1"/>
          <p:nvPr/>
        </p:nvSpPr>
        <p:spPr>
          <a:xfrm rot="16200000">
            <a:off x="6199881" y="5224432"/>
            <a:ext cx="56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Gray </a:t>
            </a:r>
            <a:r>
              <a:rPr kumimoji="0" lang="fr-FR" sz="9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level</a:t>
            </a:r>
            <a:endParaRPr kumimoji="0" lang="fr-FR" sz="9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19E21BB-AF2F-F948-8759-DB532CCE202D}"/>
              </a:ext>
            </a:extLst>
          </p:cNvPr>
          <p:cNvSpPr txBox="1"/>
          <p:nvPr/>
        </p:nvSpPr>
        <p:spPr>
          <a:xfrm>
            <a:off x="6128105" y="4124749"/>
            <a:ext cx="2691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GLRLM : Gray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Level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Run-Length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Matrix</a:t>
            </a:r>
          </a:p>
        </p:txBody>
      </p:sp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48F0F5B9-F0CB-C841-8D1F-C334335914ED}"/>
              </a:ext>
            </a:extLst>
          </p:cNvPr>
          <p:cNvGraphicFramePr>
            <a:graphicFrameLocks noGrp="1"/>
          </p:cNvGraphicFramePr>
          <p:nvPr/>
        </p:nvGraphicFramePr>
        <p:xfrm>
          <a:off x="9409643" y="2564008"/>
          <a:ext cx="1565535" cy="1564595"/>
        </p:xfrm>
        <a:graphic>
          <a:graphicData uri="http://schemas.openxmlformats.org/drawingml/2006/table">
            <a:tbl>
              <a:tblPr firstRow="1" bandRow="1"/>
              <a:tblGrid>
                <a:gridCol w="313107">
                  <a:extLst>
                    <a:ext uri="{9D8B030D-6E8A-4147-A177-3AD203B41FA5}">
                      <a16:colId xmlns:a16="http://schemas.microsoft.com/office/drawing/2014/main" val="3172826385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609597619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2055667838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3011974991"/>
                    </a:ext>
                  </a:extLst>
                </a:gridCol>
                <a:gridCol w="313107">
                  <a:extLst>
                    <a:ext uri="{9D8B030D-6E8A-4147-A177-3AD203B41FA5}">
                      <a16:colId xmlns:a16="http://schemas.microsoft.com/office/drawing/2014/main" val="467738299"/>
                    </a:ext>
                  </a:extLst>
                </a:gridCol>
              </a:tblGrid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fr-FR" sz="1000" dirty="0"/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4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815835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124031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260396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2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88747"/>
                  </a:ext>
                </a:extLst>
              </a:tr>
              <a:tr h="3129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529" marR="79529" marT="39765" marB="39765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3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dirty="0"/>
                        <a:t>0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000" b="1" dirty="0"/>
                        <a:t>1</a:t>
                      </a:r>
                    </a:p>
                  </a:txBody>
                  <a:tcPr marL="79529" marR="79529" marT="39765" marB="39765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9705"/>
                  </a:ext>
                </a:extLst>
              </a:tr>
            </a:tbl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F07F09DF-2F81-D64D-99AD-6C6F7D5D59A4}"/>
              </a:ext>
            </a:extLst>
          </p:cNvPr>
          <p:cNvSpPr txBox="1"/>
          <p:nvPr/>
        </p:nvSpPr>
        <p:spPr>
          <a:xfrm>
            <a:off x="10135672" y="2344200"/>
            <a:ext cx="7674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Size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529E91F-9114-5B4C-97E7-E170FEE84CAC}"/>
              </a:ext>
            </a:extLst>
          </p:cNvPr>
          <p:cNvSpPr txBox="1"/>
          <p:nvPr/>
        </p:nvSpPr>
        <p:spPr>
          <a:xfrm rot="16200000">
            <a:off x="8815988" y="3224172"/>
            <a:ext cx="982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Gray </a:t>
            </a:r>
            <a:r>
              <a:rPr kumimoji="0" lang="fr-FR" sz="9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level</a:t>
            </a:r>
            <a:endParaRPr kumimoji="0" lang="fr-FR" sz="9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54E72F8-5525-5E49-9571-B122C60B870B}"/>
              </a:ext>
            </a:extLst>
          </p:cNvPr>
          <p:cNvSpPr txBox="1"/>
          <p:nvPr/>
        </p:nvSpPr>
        <p:spPr>
          <a:xfrm>
            <a:off x="8897439" y="2134259"/>
            <a:ext cx="256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GLSZM : Gray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Level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Size-Zone Matrix</a:t>
            </a:r>
          </a:p>
        </p:txBody>
      </p:sp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9741A564-E3A2-C249-BC69-0DAA0428783C}"/>
              </a:ext>
            </a:extLst>
          </p:cNvPr>
          <p:cNvGraphicFramePr>
            <a:graphicFrameLocks noGrp="1"/>
          </p:cNvGraphicFramePr>
          <p:nvPr/>
        </p:nvGraphicFramePr>
        <p:xfrm>
          <a:off x="1397090" y="3161088"/>
          <a:ext cx="1251676" cy="1293288"/>
        </p:xfrm>
        <a:graphic>
          <a:graphicData uri="http://schemas.openxmlformats.org/drawingml/2006/table">
            <a:tbl>
              <a:tblPr firstRow="1" bandRow="1"/>
              <a:tblGrid>
                <a:gridCol w="312919">
                  <a:extLst>
                    <a:ext uri="{9D8B030D-6E8A-4147-A177-3AD203B41FA5}">
                      <a16:colId xmlns:a16="http://schemas.microsoft.com/office/drawing/2014/main" val="2314253703"/>
                    </a:ext>
                  </a:extLst>
                </a:gridCol>
                <a:gridCol w="312919">
                  <a:extLst>
                    <a:ext uri="{9D8B030D-6E8A-4147-A177-3AD203B41FA5}">
                      <a16:colId xmlns:a16="http://schemas.microsoft.com/office/drawing/2014/main" val="4195821914"/>
                    </a:ext>
                  </a:extLst>
                </a:gridCol>
                <a:gridCol w="312919">
                  <a:extLst>
                    <a:ext uri="{9D8B030D-6E8A-4147-A177-3AD203B41FA5}">
                      <a16:colId xmlns:a16="http://schemas.microsoft.com/office/drawing/2014/main" val="2704687230"/>
                    </a:ext>
                  </a:extLst>
                </a:gridCol>
                <a:gridCol w="312919">
                  <a:extLst>
                    <a:ext uri="{9D8B030D-6E8A-4147-A177-3AD203B41FA5}">
                      <a16:colId xmlns:a16="http://schemas.microsoft.com/office/drawing/2014/main" val="1846079634"/>
                    </a:ext>
                  </a:extLst>
                </a:gridCol>
              </a:tblGrid>
              <a:tr h="3179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 dirty="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 dirty="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711304"/>
                  </a:ext>
                </a:extLst>
              </a:tr>
              <a:tr h="3179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 dirty="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 dirty="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19887"/>
                  </a:ext>
                </a:extLst>
              </a:tr>
              <a:tr h="3179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 dirty="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 dirty="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923133"/>
                  </a:ext>
                </a:extLst>
              </a:tr>
              <a:tr h="3179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 dirty="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fr-FR" sz="1600" dirty="0"/>
                    </a:p>
                  </a:txBody>
                  <a:tcPr marL="79481" marR="79481" marT="39741" marB="3974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260191"/>
                  </a:ext>
                </a:extLst>
              </a:tr>
            </a:tbl>
          </a:graphicData>
        </a:graphic>
      </p:graphicFrame>
      <p:sp>
        <p:nvSpPr>
          <p:cNvPr id="29" name="Flèche droite 49">
            <a:extLst>
              <a:ext uri="{FF2B5EF4-FFF2-40B4-BE49-F238E27FC236}">
                <a16:creationId xmlns:a16="http://schemas.microsoft.com/office/drawing/2014/main" id="{3C796363-8601-ED4A-A37D-1C499B1815CC}"/>
              </a:ext>
            </a:extLst>
          </p:cNvPr>
          <p:cNvSpPr/>
          <p:nvPr/>
        </p:nvSpPr>
        <p:spPr>
          <a:xfrm>
            <a:off x="2904438" y="3496049"/>
            <a:ext cx="325041" cy="289327"/>
          </a:xfrm>
          <a:prstGeom prst="rightArrow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Rectangle : coins arrondis 56">
            <a:extLst>
              <a:ext uri="{FF2B5EF4-FFF2-40B4-BE49-F238E27FC236}">
                <a16:creationId xmlns:a16="http://schemas.microsoft.com/office/drawing/2014/main" id="{4A0511B9-E820-F042-8D15-017D5801A848}"/>
              </a:ext>
            </a:extLst>
          </p:cNvPr>
          <p:cNvSpPr/>
          <p:nvPr/>
        </p:nvSpPr>
        <p:spPr>
          <a:xfrm>
            <a:off x="6027116" y="2112104"/>
            <a:ext cx="5386834" cy="4109281"/>
          </a:xfrm>
          <a:prstGeom prst="roundRect">
            <a:avLst>
              <a:gd name="adj" fmla="val 7369"/>
            </a:avLst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Flèche droite 49">
            <a:extLst>
              <a:ext uri="{FF2B5EF4-FFF2-40B4-BE49-F238E27FC236}">
                <a16:creationId xmlns:a16="http://schemas.microsoft.com/office/drawing/2014/main" id="{B95D2E95-2AC4-384B-9E34-FCD5482F9831}"/>
              </a:ext>
            </a:extLst>
          </p:cNvPr>
          <p:cNvSpPr/>
          <p:nvPr/>
        </p:nvSpPr>
        <p:spPr>
          <a:xfrm>
            <a:off x="5278300" y="3431677"/>
            <a:ext cx="462881" cy="494739"/>
          </a:xfrm>
          <a:prstGeom prst="rightArrow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AC1F461-4AA9-B445-B58D-01E9984E68B1}"/>
              </a:ext>
            </a:extLst>
          </p:cNvPr>
          <p:cNvCxnSpPr>
            <a:cxnSpLocks/>
          </p:cNvCxnSpPr>
          <p:nvPr/>
        </p:nvCxnSpPr>
        <p:spPr>
          <a:xfrm>
            <a:off x="4235415" y="4422767"/>
            <a:ext cx="516549" cy="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grpSp>
        <p:nvGrpSpPr>
          <p:cNvPr id="33" name="Groupe 18">
            <a:extLst>
              <a:ext uri="{FF2B5EF4-FFF2-40B4-BE49-F238E27FC236}">
                <a16:creationId xmlns:a16="http://schemas.microsoft.com/office/drawing/2014/main" id="{752C840A-962A-AE4F-9E22-F0723EBD73B6}"/>
              </a:ext>
            </a:extLst>
          </p:cNvPr>
          <p:cNvGrpSpPr/>
          <p:nvPr/>
        </p:nvGrpSpPr>
        <p:grpSpPr>
          <a:xfrm>
            <a:off x="8639765" y="2205543"/>
            <a:ext cx="2698094" cy="3967259"/>
            <a:chOff x="5803208" y="1307972"/>
            <a:chExt cx="3104040" cy="4564159"/>
          </a:xfrm>
        </p:grpSpPr>
        <p:sp>
          <p:nvSpPr>
            <p:cNvPr id="34" name="Accolade fermante 33">
              <a:extLst>
                <a:ext uri="{FF2B5EF4-FFF2-40B4-BE49-F238E27FC236}">
                  <a16:creationId xmlns:a16="http://schemas.microsoft.com/office/drawing/2014/main" id="{8B9C828E-2A79-2E4B-BFF9-71AF71D05042}"/>
                </a:ext>
              </a:extLst>
            </p:cNvPr>
            <p:cNvSpPr/>
            <p:nvPr/>
          </p:nvSpPr>
          <p:spPr>
            <a:xfrm>
              <a:off x="5803208" y="1455262"/>
              <a:ext cx="371455" cy="4072394"/>
            </a:xfrm>
            <a:prstGeom prst="rightBrace">
              <a:avLst/>
            </a:prstGeom>
            <a:noFill/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5" name="Groupe 17">
              <a:extLst>
                <a:ext uri="{FF2B5EF4-FFF2-40B4-BE49-F238E27FC236}">
                  <a16:creationId xmlns:a16="http://schemas.microsoft.com/office/drawing/2014/main" id="{7D80B841-5B9F-C746-8B0F-6E88A5BEDC73}"/>
                </a:ext>
              </a:extLst>
            </p:cNvPr>
            <p:cNvGrpSpPr/>
            <p:nvPr/>
          </p:nvGrpSpPr>
          <p:grpSpPr>
            <a:xfrm>
              <a:off x="6017017" y="1307972"/>
              <a:ext cx="2890231" cy="4564159"/>
              <a:chOff x="6017017" y="1307972"/>
              <a:chExt cx="2890231" cy="4564159"/>
            </a:xfrm>
          </p:grpSpPr>
          <p:grpSp>
            <p:nvGrpSpPr>
              <p:cNvPr id="36" name="Groupe 12">
                <a:extLst>
                  <a:ext uri="{FF2B5EF4-FFF2-40B4-BE49-F238E27FC236}">
                    <a16:creationId xmlns:a16="http://schemas.microsoft.com/office/drawing/2014/main" id="{468A99D9-CB1C-0B48-89A6-050C2D8BABB0}"/>
                  </a:ext>
                </a:extLst>
              </p:cNvPr>
              <p:cNvGrpSpPr/>
              <p:nvPr/>
            </p:nvGrpSpPr>
            <p:grpSpPr>
              <a:xfrm>
                <a:off x="6017017" y="1307972"/>
                <a:ext cx="2890231" cy="4564159"/>
                <a:chOff x="6017017" y="1307972"/>
                <a:chExt cx="2890231" cy="4564159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0CA364E-F642-A049-ACC4-2180BC75BD14}"/>
                    </a:ext>
                  </a:extLst>
                </p:cNvPr>
                <p:cNvSpPr/>
                <p:nvPr/>
              </p:nvSpPr>
              <p:spPr>
                <a:xfrm>
                  <a:off x="6053405" y="1307972"/>
                  <a:ext cx="2811867" cy="4564159"/>
                </a:xfrm>
                <a:prstGeom prst="rect">
                  <a:avLst/>
                </a:prstGeom>
                <a:solidFill>
                  <a:srgbClr val="FFFFFF">
                    <a:alpha val="89804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39" name="Groupe 6">
                  <a:extLst>
                    <a:ext uri="{FF2B5EF4-FFF2-40B4-BE49-F238E27FC236}">
                      <a16:creationId xmlns:a16="http://schemas.microsoft.com/office/drawing/2014/main" id="{E08B5277-0E1C-0648-A9BB-88D34068DD17}"/>
                    </a:ext>
                  </a:extLst>
                </p:cNvPr>
                <p:cNvGrpSpPr/>
                <p:nvPr/>
              </p:nvGrpSpPr>
              <p:grpSpPr>
                <a:xfrm>
                  <a:off x="6017017" y="2511039"/>
                  <a:ext cx="2890231" cy="2269963"/>
                  <a:chOff x="6167969" y="2417213"/>
                  <a:chExt cx="2890231" cy="2269963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22AF59D-7A06-A24E-AA37-BE40E3913708}"/>
                      </a:ext>
                    </a:extLst>
                  </p:cNvPr>
                  <p:cNvSpPr/>
                  <p:nvPr/>
                </p:nvSpPr>
                <p:spPr>
                  <a:xfrm>
                    <a:off x="6167969" y="2417213"/>
                    <a:ext cx="2890231" cy="2269963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ZoneTexte 40">
                    <a:extLst>
                      <a:ext uri="{FF2B5EF4-FFF2-40B4-BE49-F238E27FC236}">
                        <a16:creationId xmlns:a16="http://schemas.microsoft.com/office/drawing/2014/main" id="{0FF78261-A046-2947-9D49-914EA2D10B73}"/>
                      </a:ext>
                    </a:extLst>
                  </p:cNvPr>
                  <p:cNvSpPr txBox="1"/>
                  <p:nvPr/>
                </p:nvSpPr>
                <p:spPr>
                  <a:xfrm>
                    <a:off x="6290939" y="2569335"/>
                    <a:ext cx="2767261" cy="830997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6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13 directions are </a:t>
                    </a:r>
                    <a:r>
                      <a:rPr kumimoji="0" lang="fr-FR" sz="16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needed</a:t>
                    </a:r>
                    <a:r>
                      <a:rPr kumimoji="0" lang="fr-FR" sz="16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 to </a:t>
                    </a:r>
                    <a:r>
                      <a:rPr kumimoji="0" lang="fr-FR" sz="16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connect</a:t>
                    </a:r>
                    <a:r>
                      <a:rPr kumimoji="0" lang="fr-FR" sz="16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 a </a:t>
                    </a:r>
                    <a:r>
                      <a:rPr kumimoji="0" lang="fr-FR" sz="16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voxel</a:t>
                    </a:r>
                    <a:r>
                      <a:rPr kumimoji="0" lang="fr-FR" sz="16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 </a:t>
                    </a:r>
                    <a:r>
                      <a:rPr kumimoji="0" lang="fr-FR" sz="16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with</a:t>
                    </a:r>
                    <a:r>
                      <a:rPr kumimoji="0" lang="fr-FR" sz="16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 </a:t>
                    </a:r>
                    <a:r>
                      <a:rPr kumimoji="0" lang="fr-FR" sz="16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its</a:t>
                    </a:r>
                    <a:r>
                      <a:rPr kumimoji="0" lang="fr-FR" sz="16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 26 </a:t>
                    </a:r>
                    <a:r>
                      <a:rPr kumimoji="0" lang="fr-FR" sz="1600" b="0" i="1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neighbors</a:t>
                    </a:r>
                    <a:r>
                      <a:rPr kumimoji="0" lang="fr-FR" sz="16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</a:rPr>
                      <a:t> in 3D</a:t>
                    </a:r>
                  </a:p>
                </p:txBody>
              </p:sp>
            </p:grpSp>
          </p:grpSp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ECECCD85-9EBD-BB48-A3DE-BD66A996D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77683" y="3501008"/>
                <a:ext cx="1795961" cy="1256242"/>
              </a:xfrm>
              <a:prstGeom prst="rect">
                <a:avLst/>
              </a:prstGeom>
            </p:spPr>
          </p:pic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14D566C-35DB-CD41-B041-31FD2A92C1F3}"/>
              </a:ext>
            </a:extLst>
          </p:cNvPr>
          <p:cNvSpPr/>
          <p:nvPr/>
        </p:nvSpPr>
        <p:spPr>
          <a:xfrm>
            <a:off x="1417860" y="5873377"/>
            <a:ext cx="2387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DINPro Light" panose="02000504040000020003" pitchFamily="2" charset="0"/>
              </a:rPr>
              <a:t>Reuzé</a:t>
            </a:r>
            <a:r>
              <a:rPr lang="fr-FR" sz="1400" dirty="0">
                <a:latin typeface="DINPro Light" panose="02000504040000020003" pitchFamily="2" charset="0"/>
              </a:rPr>
              <a:t> S </a:t>
            </a:r>
            <a:r>
              <a:rPr lang="fr-FR" sz="1400" i="1" dirty="0">
                <a:latin typeface="DINPro Light" panose="02000504040000020003" pitchFamily="2" charset="0"/>
              </a:rPr>
              <a:t>et al.</a:t>
            </a:r>
            <a:r>
              <a:rPr lang="fr-FR" sz="1400" dirty="0">
                <a:latin typeface="DINPro Light" panose="02000504040000020003" pitchFamily="2" charset="0"/>
              </a:rPr>
              <a:t> IJROBP 2018</a:t>
            </a:r>
          </a:p>
        </p:txBody>
      </p:sp>
      <p:sp>
        <p:nvSpPr>
          <p:cNvPr id="2" name="Rectangle à coins arrondis 75">
            <a:extLst>
              <a:ext uri="{FF2B5EF4-FFF2-40B4-BE49-F238E27FC236}">
                <a16:creationId xmlns:a16="http://schemas.microsoft.com/office/drawing/2014/main" id="{9220A19B-B51F-797C-B670-32FEB327AB96}"/>
              </a:ext>
            </a:extLst>
          </p:cNvPr>
          <p:cNvSpPr/>
          <p:nvPr/>
        </p:nvSpPr>
        <p:spPr>
          <a:xfrm>
            <a:off x="838200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1</a:t>
            </a:r>
            <a:r>
              <a:rPr lang="fr-FR" baseline="30000" dirty="0">
                <a:solidFill>
                  <a:schemeClr val="tx1"/>
                </a:solidFill>
                <a:latin typeface="DINPro" panose="02000503030000020004" pitchFamily="2" charset="0"/>
              </a:rPr>
              <a:t>ère</a:t>
            </a:r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 ordre - Histogramme</a:t>
            </a:r>
          </a:p>
        </p:txBody>
      </p:sp>
      <p:sp>
        <p:nvSpPr>
          <p:cNvPr id="3" name="Rectangle à coins arrondis 75">
            <a:extLst>
              <a:ext uri="{FF2B5EF4-FFF2-40B4-BE49-F238E27FC236}">
                <a16:creationId xmlns:a16="http://schemas.microsoft.com/office/drawing/2014/main" id="{97E11BAE-17DA-82B4-878C-070D1C5041F4}"/>
              </a:ext>
            </a:extLst>
          </p:cNvPr>
          <p:cNvSpPr/>
          <p:nvPr/>
        </p:nvSpPr>
        <p:spPr>
          <a:xfrm>
            <a:off x="3600275" y="1624155"/>
            <a:ext cx="2369457" cy="581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2</a:t>
            </a:r>
            <a:r>
              <a:rPr lang="fr-FR" baseline="30000" dirty="0">
                <a:solidFill>
                  <a:schemeClr val="tx1"/>
                </a:solidFill>
                <a:latin typeface="DINPro" panose="02000503030000020004" pitchFamily="2" charset="0"/>
              </a:rPr>
              <a:t>nd</a:t>
            </a:r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 ordre – 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DINPro" panose="02000503030000020004" pitchFamily="2" charset="0"/>
              </a:rPr>
              <a:t>Texture</a:t>
            </a: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332D532A-8984-4142-9DC5-701DA279EF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DINPro Light" panose="02000504040000020003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Extraction des index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FB92552-AFD7-4691-63F9-80AA08C42DAD}"/>
              </a:ext>
            </a:extLst>
          </p:cNvPr>
          <p:cNvSpPr/>
          <p:nvPr/>
        </p:nvSpPr>
        <p:spPr>
          <a:xfrm>
            <a:off x="445582" y="1480457"/>
            <a:ext cx="2925630" cy="856343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arcador de fecha 1">
            <a:extLst>
              <a:ext uri="{FF2B5EF4-FFF2-40B4-BE49-F238E27FC236}">
                <a16:creationId xmlns:a16="http://schemas.microsoft.com/office/drawing/2014/main" id="{5237F64A-72C6-5FAB-1ACA-104245A7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E51037-64CE-4F79-955A-FD0A8BCF59F2}" type="datetimeFigureOut">
              <a:rPr lang="es-ES" smtClean="0"/>
              <a:t>24/1/24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  <p:bldP spid="18" grpId="0"/>
      <p:bldP spid="19" grpId="0"/>
      <p:bldP spid="21" grpId="0"/>
      <p:bldP spid="22" grpId="0"/>
      <p:bldP spid="23" grpId="0"/>
      <p:bldP spid="25" grpId="0"/>
      <p:bldP spid="26" grpId="0"/>
      <p:bldP spid="27" grpId="0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2196</Words>
  <Application>Microsoft Macintosh PowerPoint</Application>
  <PresentationFormat>Widescreen</PresentationFormat>
  <Paragraphs>605</Paragraphs>
  <Slides>43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0" baseType="lpstr">
      <vt:lpstr>Arial</vt:lpstr>
      <vt:lpstr>Calibri</vt:lpstr>
      <vt:lpstr>Calibri Light</vt:lpstr>
      <vt:lpstr>DINPro</vt:lpstr>
      <vt:lpstr>DINPro Light</vt:lpstr>
      <vt:lpstr>DINPro-Light</vt:lpstr>
      <vt:lpstr>DINPro-Regular</vt:lpstr>
      <vt:lpstr>GE Inspira Sans</vt:lpstr>
      <vt:lpstr>Helvetica Neue</vt:lpstr>
      <vt:lpstr>interfaceregular</vt:lpstr>
      <vt:lpstr>Noto Sans Symbols</vt:lpstr>
      <vt:lpstr>Open Sans</vt:lpstr>
      <vt:lpstr>Söhne</vt:lpstr>
      <vt:lpstr>Source Sans Pro</vt:lpstr>
      <vt:lpstr>Trebuchet MS</vt:lpstr>
      <vt:lpstr>Wingdings</vt:lpstr>
      <vt:lpstr>Tema de Office</vt:lpstr>
      <vt:lpstr>PowerPoint Presentation</vt:lpstr>
      <vt:lpstr>Conflits d’intérets</vt:lpstr>
      <vt:lpstr>Immunothérapie en oncologie: une révolution</vt:lpstr>
      <vt:lpstr>Radio-immunothérapie</vt:lpstr>
      <vt:lpstr>PowerPoint Presentation</vt:lpstr>
      <vt:lpstr>Radiomique</vt:lpstr>
      <vt:lpstr>Méthode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Validité des études radiomiques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externes indépendantes</vt:lpstr>
      <vt:lpstr>PowerPoint Presentation</vt:lpstr>
      <vt:lpstr>PowerPoint Presentation</vt:lpstr>
      <vt:lpstr>PowerPoint Presentation</vt:lpstr>
      <vt:lpstr>Cancer de la tête et du cou  Projets radiomics - immunotherapie en cours</vt:lpstr>
      <vt:lpstr>PowerPoint Presentation</vt:lpstr>
      <vt:lpstr>PowerPoint Presentation</vt:lpstr>
      <vt:lpstr>Correlation avec l’anatomopathologie</vt:lpstr>
      <vt:lpstr>PowerPoint Presentation</vt:lpstr>
      <vt:lpstr>Caractérisation des tumeurs à l’échelle du micron?</vt:lpstr>
      <vt:lpstr>PowerPoint Presentation</vt:lpstr>
      <vt:lpstr>PowerPoint Presentation</vt:lpstr>
      <vt:lpstr>PowerPoint Presentation</vt:lpstr>
      <vt:lpstr>PowerPoint Presentation</vt:lpstr>
      <vt:lpstr>U1030 et collaborations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Roger Sun</dc:creator>
  <cp:lastModifiedBy>Yoann Pradat</cp:lastModifiedBy>
  <cp:revision>48</cp:revision>
  <dcterms:created xsi:type="dcterms:W3CDTF">2023-10-04T20:59:22Z</dcterms:created>
  <dcterms:modified xsi:type="dcterms:W3CDTF">2024-01-24T09:59:32Z</dcterms:modified>
</cp:coreProperties>
</file>